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comments/modernComment_1CE_1A83930F.xml" ContentType="application/vnd.ms-powerpoint.comments+xml"/>
  <Override PartName="/ppt/tags/tag11.xml" ContentType="application/vnd.openxmlformats-officedocument.presentationml.tags+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37D_D2526BA.xml" ContentType="application/vnd.ms-powerpoint.comments+xml"/>
  <Override PartName="/ppt/comments/modernComment_37F_E5B331A4.xml" ContentType="application/vnd.ms-powerpoint.comment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tags/tag15.xml" ContentType="application/vnd.openxmlformats-officedocument.presentationml.tags+xml"/>
  <Override PartName="/ppt/notesSlides/notesSlide2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23.xml" ContentType="application/vnd.openxmlformats-officedocument.presentationml.notesSlide+xml"/>
  <Override PartName="/ppt/tags/tag18.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tags/tag19.xml" ContentType="application/vnd.openxmlformats-officedocument.presentationml.tags+xml"/>
  <Override PartName="/ppt/notesSlides/notesSlide27.xml" ContentType="application/vnd.openxmlformats-officedocument.presentationml.notesSlide+xml"/>
  <Override PartName="/ppt/tags/tag20.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omments/modernComment_103_75ED2AA6.xml" ContentType="application/vnd.ms-powerpoint.comments+xml"/>
  <Override PartName="/ppt/comments/modernComment_387_38EA62F4.xml" ContentType="application/vnd.ms-powerpoint.comments+xml"/>
  <Override PartName="/ppt/tags/tag21.xml" ContentType="application/vnd.openxmlformats-officedocument.presentationml.tags+xml"/>
  <Override PartName="/ppt/notesSlides/notesSlide4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4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43.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44.xml" ContentType="application/vnd.openxmlformats-officedocument.presentationml.notesSlide+xml"/>
  <Override PartName="/ppt/tags/tag34.xml" ContentType="application/vnd.openxmlformats-officedocument.presentationml.tags+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87" r:id="rId6"/>
  </p:sldMasterIdLst>
  <p:notesMasterIdLst>
    <p:notesMasterId r:id="rId70"/>
  </p:notesMasterIdLst>
  <p:sldIdLst>
    <p:sldId id="318" r:id="rId7"/>
    <p:sldId id="913" r:id="rId8"/>
    <p:sldId id="310" r:id="rId9"/>
    <p:sldId id="454" r:id="rId10"/>
    <p:sldId id="902" r:id="rId11"/>
    <p:sldId id="748" r:id="rId12"/>
    <p:sldId id="896" r:id="rId13"/>
    <p:sldId id="897" r:id="rId14"/>
    <p:sldId id="885" r:id="rId15"/>
    <p:sldId id="460" r:id="rId16"/>
    <p:sldId id="462" r:id="rId17"/>
    <p:sldId id="268" r:id="rId18"/>
    <p:sldId id="319" r:id="rId19"/>
    <p:sldId id="886" r:id="rId20"/>
    <p:sldId id="830" r:id="rId21"/>
    <p:sldId id="892" r:id="rId22"/>
    <p:sldId id="891" r:id="rId23"/>
    <p:sldId id="752" r:id="rId24"/>
    <p:sldId id="893" r:id="rId25"/>
    <p:sldId id="895" r:id="rId26"/>
    <p:sldId id="339" r:id="rId27"/>
    <p:sldId id="900" r:id="rId28"/>
    <p:sldId id="899" r:id="rId29"/>
    <p:sldId id="904" r:id="rId30"/>
    <p:sldId id="261" r:id="rId31"/>
    <p:sldId id="312" r:id="rId32"/>
    <p:sldId id="313" r:id="rId33"/>
    <p:sldId id="302" r:id="rId34"/>
    <p:sldId id="908" r:id="rId35"/>
    <p:sldId id="315" r:id="rId36"/>
    <p:sldId id="314" r:id="rId37"/>
    <p:sldId id="304" r:id="rId38"/>
    <p:sldId id="317" r:id="rId39"/>
    <p:sldId id="915" r:id="rId40"/>
    <p:sldId id="919" r:id="rId41"/>
    <p:sldId id="912" r:id="rId42"/>
    <p:sldId id="316" r:id="rId43"/>
    <p:sldId id="307" r:id="rId44"/>
    <p:sldId id="909" r:id="rId45"/>
    <p:sldId id="334" r:id="rId46"/>
    <p:sldId id="898" r:id="rId47"/>
    <p:sldId id="914" r:id="rId48"/>
    <p:sldId id="260" r:id="rId49"/>
    <p:sldId id="259" r:id="rId50"/>
    <p:sldId id="903" r:id="rId51"/>
    <p:sldId id="918" r:id="rId52"/>
    <p:sldId id="916" r:id="rId53"/>
    <p:sldId id="917" r:id="rId54"/>
    <p:sldId id="887" r:id="rId55"/>
    <p:sldId id="888" r:id="rId56"/>
    <p:sldId id="889" r:id="rId57"/>
    <p:sldId id="890" r:id="rId58"/>
    <p:sldId id="262" r:id="rId59"/>
    <p:sldId id="263" r:id="rId60"/>
    <p:sldId id="463" r:id="rId61"/>
    <p:sldId id="894" r:id="rId62"/>
    <p:sldId id="336" r:id="rId63"/>
    <p:sldId id="341" r:id="rId64"/>
    <p:sldId id="337" r:id="rId65"/>
    <p:sldId id="338" r:id="rId66"/>
    <p:sldId id="342" r:id="rId67"/>
    <p:sldId id="266" r:id="rId68"/>
    <p:sldId id="332" r:id="rId69"/>
  </p:sldIdLst>
  <p:sldSz cx="18288000" cy="10287000"/>
  <p:notesSz cx="6858000" cy="9144000"/>
  <p:embeddedFontLst>
    <p:embeddedFont>
      <p:font typeface="Arial Black" panose="020B0A04020102020204" pitchFamily="34" charset="0"/>
      <p:bold r:id="rId71"/>
    </p:embeddedFont>
    <p:embeddedFont>
      <p:font typeface="Canva Sans" panose="020B0604020202020204" charset="0"/>
      <p:regular r:id="rId72"/>
      <p:bold r:id="rId73"/>
      <p:italic r:id="rId74"/>
      <p:boldItalic r:id="rId75"/>
    </p:embeddedFont>
    <p:embeddedFont>
      <p:font typeface="Canva Sans Bold" panose="020B0604020202020204" charset="0"/>
      <p:regular r:id="rId76"/>
      <p:bold r:id="rId77"/>
      <p:italic r:id="rId78"/>
      <p:boldItalic r:id="rId79"/>
    </p:embeddedFont>
    <p:embeddedFont>
      <p:font typeface="Gill Sans MT" panose="020B0502020104020203" pitchFamily="34" charset="0"/>
      <p:regular r:id="rId80"/>
      <p:bold r:id="rId81"/>
      <p:italic r:id="rId82"/>
      <p:boldItalic r:id="rId83"/>
    </p:embeddedFont>
    <p:embeddedFont>
      <p:font typeface="Gotham Bold" panose="020B0604020202020204" charset="0"/>
      <p:regular r:id="rId84"/>
      <p:bold r:id="rId85"/>
    </p:embeddedFont>
    <p:embeddedFont>
      <p:font typeface="Inter" panose="020B0604020202020204" charset="0"/>
      <p:regular r:id="rId86"/>
      <p:bold r:id="rId87"/>
      <p:italic r:id="rId88"/>
      <p:boldItalic r:id="rId89"/>
    </p:embeddedFont>
    <p:embeddedFont>
      <p:font typeface="montserrat" panose="00000500000000000000" pitchFamily="2" charset="0"/>
      <p:regular r:id="rId90"/>
      <p:bold r:id="rId91"/>
      <p:italic r:id="rId92"/>
      <p:boldItalic r:id="rId93"/>
    </p:embeddedFont>
    <p:embeddedFont>
      <p:font typeface="Open Sauce" panose="020B0604020202020204" charset="0"/>
      <p:regular r:id="rId94"/>
      <p:bold r:id="rId95"/>
      <p:italic r:id="rId96"/>
      <p:boldItalic r:id="rId97"/>
    </p:embeddedFont>
    <p:embeddedFont>
      <p:font typeface="Public Sans Medium" panose="020B0604020202020204" charset="0"/>
      <p:regular r:id="rId98"/>
      <p:bold r:id="rId99"/>
      <p:italic r:id="rId100"/>
      <p:boldItalic r:id="rId101"/>
    </p:embeddedFont>
    <p:embeddedFont>
      <p:font typeface="Raleway" pitchFamily="2" charset="0"/>
      <p:regular r:id="rId102"/>
      <p:bold r:id="rId103"/>
      <p:italic r:id="rId104"/>
      <p:boldItalic r:id="rId10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F3524F-055C-59D1-AEFF-319A34CA1014}" name="Justice, Catherine E" initials="JC" userId="S::catherine.justice@hcmed.org::7171f260-3d4f-4357-a123-97edfa0a4a8b" providerId="AD"/>
  <p188:author id="{9DEE9572-C18C-4C76-DEFD-7A5DAF549F6E}" name="Haddow, Susan" initials="" userId="S::Susan.Haddow@hcmed.org::4a957da9-135c-4c8c-a7d7-9e2fc501aece" providerId="AD"/>
  <p188:author id="{DCCBD6D4-071F-A48E-A0FF-B8B0A25AED0F}" name="Shafto, Kate G" initials="SK" userId="S::kate.shafto@hcmed.org::e875bd37-7047-4704-bcff-bd110a3aaef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44F52A-6C4F-725B-CEDE-5DC366D2181F}" v="4" dt="2025-02-27T22:30:03.764"/>
    <p1510:client id="{A6860741-B60A-349F-C5F3-5CD71755FE09}" v="329" dt="2025-02-27T17:31:21.170"/>
    <p1510:client id="{E0F1CA90-0F4C-3E43-AD74-50BAA9520C2A}" v="234" dt="2025-02-26T02:34:19.3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84"/>
    <p:restoredTop sz="94694"/>
  </p:normalViewPr>
  <p:slideViewPr>
    <p:cSldViewPr snapToGrid="0">
      <p:cViewPr varScale="1">
        <p:scale>
          <a:sx n="80" d="100"/>
          <a:sy n="80" d="100"/>
        </p:scale>
        <p:origin x="272" y="2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14.fntdata"/><Relationship Id="rId89" Type="http://schemas.openxmlformats.org/officeDocument/2006/relationships/font" Target="fonts/font19.fntdata"/><Relationship Id="rId16" Type="http://schemas.openxmlformats.org/officeDocument/2006/relationships/slide" Target="slides/slide10.xml"/><Relationship Id="rId107" Type="http://schemas.openxmlformats.org/officeDocument/2006/relationships/viewProps" Target="viewProps.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font" Target="fonts/font4.fntdata"/><Relationship Id="rId79" Type="http://schemas.openxmlformats.org/officeDocument/2006/relationships/font" Target="fonts/font9.fntdata"/><Relationship Id="rId102" Type="http://schemas.openxmlformats.org/officeDocument/2006/relationships/font" Target="fonts/font32.fntdata"/><Relationship Id="rId5" Type="http://schemas.openxmlformats.org/officeDocument/2006/relationships/slideMaster" Target="slideMasters/slideMaster2.xml"/><Relationship Id="rId90" Type="http://schemas.openxmlformats.org/officeDocument/2006/relationships/font" Target="fonts/font20.fntdata"/><Relationship Id="rId95" Type="http://schemas.openxmlformats.org/officeDocument/2006/relationships/font" Target="fonts/font25.fntdata"/><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font" Target="fonts/font10.fntdata"/><Relationship Id="rId85" Type="http://schemas.openxmlformats.org/officeDocument/2006/relationships/font" Target="fonts/font15.fntdata"/><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font" Target="fonts/font33.fntdata"/><Relationship Id="rId108" Type="http://schemas.openxmlformats.org/officeDocument/2006/relationships/theme" Target="theme/theme1.xml"/><Relationship Id="rId54" Type="http://schemas.openxmlformats.org/officeDocument/2006/relationships/slide" Target="slides/slide48.xml"/><Relationship Id="rId70" Type="http://schemas.openxmlformats.org/officeDocument/2006/relationships/notesMaster" Target="notesMasters/notesMaster1.xml"/><Relationship Id="rId75" Type="http://schemas.openxmlformats.org/officeDocument/2006/relationships/font" Target="fonts/font5.fntdata"/><Relationship Id="rId91" Type="http://schemas.openxmlformats.org/officeDocument/2006/relationships/font" Target="fonts/font21.fntdata"/><Relationship Id="rId96" Type="http://schemas.openxmlformats.org/officeDocument/2006/relationships/font" Target="fonts/font26.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font" Target="fonts/font24.fntdata"/><Relationship Id="rId99" Type="http://schemas.openxmlformats.org/officeDocument/2006/relationships/font" Target="fonts/font29.fntdata"/><Relationship Id="rId101" Type="http://schemas.openxmlformats.org/officeDocument/2006/relationships/font" Target="fonts/font31.fntdata"/><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tableStyles" Target="tableStyle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6.fntdata"/><Relationship Id="rId97" Type="http://schemas.openxmlformats.org/officeDocument/2006/relationships/font" Target="fonts/font27.fntdata"/><Relationship Id="rId104" Type="http://schemas.openxmlformats.org/officeDocument/2006/relationships/font" Target="fonts/font34.fntdata"/><Relationship Id="rId7" Type="http://schemas.openxmlformats.org/officeDocument/2006/relationships/slide" Target="slides/slide1.xml"/><Relationship Id="rId71" Type="http://schemas.openxmlformats.org/officeDocument/2006/relationships/font" Target="fonts/font1.fntdata"/><Relationship Id="rId92" Type="http://schemas.openxmlformats.org/officeDocument/2006/relationships/font" Target="fonts/font22.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font" Target="fonts/font17.fntdata"/><Relationship Id="rId110" Type="http://schemas.microsoft.com/office/2015/10/relationships/revisionInfo" Target="revisionInfo.xml"/><Relationship Id="rId61" Type="http://schemas.openxmlformats.org/officeDocument/2006/relationships/slide" Target="slides/slide55.xml"/><Relationship Id="rId82" Type="http://schemas.openxmlformats.org/officeDocument/2006/relationships/font" Target="fonts/font12.fntdata"/><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font" Target="fonts/font7.fntdata"/><Relationship Id="rId100" Type="http://schemas.openxmlformats.org/officeDocument/2006/relationships/font" Target="fonts/font30.fntdata"/><Relationship Id="rId105" Type="http://schemas.openxmlformats.org/officeDocument/2006/relationships/font" Target="fonts/font35.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2.fntdata"/><Relationship Id="rId93" Type="http://schemas.openxmlformats.org/officeDocument/2006/relationships/font" Target="fonts/font23.fntdata"/><Relationship Id="rId98" Type="http://schemas.openxmlformats.org/officeDocument/2006/relationships/font" Target="fonts/font28.fntdata"/><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font" Target="fonts/font13.fntdata"/><Relationship Id="rId88" Type="http://schemas.openxmlformats.org/officeDocument/2006/relationships/font" Target="fonts/font18.fntdata"/><Relationship Id="rId111" Type="http://schemas.microsoft.com/office/2018/10/relationships/authors" Target="authors.xml"/></Relationships>
</file>

<file path=ppt/comments/modernComment_103_75ED2AA6.xml><?xml version="1.0" encoding="utf-8"?>
<p188:cmLst xmlns:a="http://schemas.openxmlformats.org/drawingml/2006/main" xmlns:r="http://schemas.openxmlformats.org/officeDocument/2006/relationships" xmlns:p188="http://schemas.microsoft.com/office/powerpoint/2018/8/main">
  <p188:cm id="{244B817D-6FCE-476F-B5BD-961A8598BA8D}" authorId="{20F3524F-055C-59D1-AEFF-319A34CA1014}" created="2025-02-24T16:59:18.080">
    <pc:sldMkLst xmlns:pc="http://schemas.microsoft.com/office/powerpoint/2013/main/command">
      <pc:docMk/>
      <pc:sldMk cId="1978477222" sldId="259"/>
    </pc:sldMkLst>
    <p188:txBody>
      <a:bodyPr/>
      <a:lstStyle/>
      <a:p>
        <a:r>
          <a:rPr lang="en-US"/>
          <a:t>Perhaps cut this and the next slide? We haven't talked about our IPC or TIC ECHOs yet. </a:t>
        </a:r>
      </a:p>
    </p188:txBody>
  </p188:cm>
</p188:cmLst>
</file>

<file path=ppt/comments/modernComment_1CE_1A83930F.xml><?xml version="1.0" encoding="utf-8"?>
<p188:cmLst xmlns:a="http://schemas.openxmlformats.org/drawingml/2006/main" xmlns:r="http://schemas.openxmlformats.org/officeDocument/2006/relationships" xmlns:p188="http://schemas.microsoft.com/office/powerpoint/2018/8/main">
  <p188:cm id="{B2CDAFBE-FED4-4AC3-A536-F6500C9E4AEA}" authorId="{DCCBD6D4-071F-A48E-A0FF-B8B0A25AED0F}" created="2025-02-21T15:17:09.124">
    <ac:txMkLst xmlns:ac="http://schemas.microsoft.com/office/drawing/2013/main/command">
      <pc:docMk xmlns:pc="http://schemas.microsoft.com/office/powerpoint/2013/main/command"/>
      <pc:sldMk xmlns:pc="http://schemas.microsoft.com/office/powerpoint/2013/main/command" cId="444830479" sldId="462"/>
      <ac:spMk id="6" creationId="{00000000-0000-0000-0000-000000000000}"/>
      <ac:txMk cp="93" len="6">
        <ac:context len="350" hash="2395965781"/>
      </ac:txMk>
    </ac:txMkLst>
    <p188:pos x="7309669" y="1216741"/>
    <p188:txBody>
      <a:bodyPr/>
      <a:lstStyle/>
      <a:p>
        <a:r>
          <a:rPr lang="en-US"/>
          <a:t>is this supposed to be here, or perhaps was included when speaking about the Hep C ECHOs?</a:t>
        </a:r>
      </a:p>
    </p188:txBody>
  </p188:cm>
</p188:cmLst>
</file>

<file path=ppt/comments/modernComment_37D_D2526BA.xml><?xml version="1.0" encoding="utf-8"?>
<p188:cmLst xmlns:a="http://schemas.openxmlformats.org/drawingml/2006/main" xmlns:r="http://schemas.openxmlformats.org/officeDocument/2006/relationships" xmlns:p188="http://schemas.microsoft.com/office/powerpoint/2018/8/main">
  <p188:cm id="{4B61F4E3-634A-4921-BE9C-84D81190ED9F}" authorId="{20F3524F-055C-59D1-AEFF-319A34CA1014}" created="2025-02-24T16:57:42.016">
    <ac:txMkLst xmlns:ac="http://schemas.microsoft.com/office/drawing/2013/main/command">
      <pc:docMk xmlns:pc="http://schemas.microsoft.com/office/powerpoint/2013/main/command"/>
      <pc:sldMk xmlns:pc="http://schemas.microsoft.com/office/powerpoint/2013/main/command" cId="220538554" sldId="893"/>
      <ac:spMk id="2" creationId="{B5D6742D-CDB6-5E62-A8E4-9E4E6A826424}"/>
      <ac:txMk cp="0" len="34">
        <ac:context len="35" hash="480839792"/>
      </ac:txMk>
    </ac:txMkLst>
    <p188:pos x="11624094" y="668547"/>
    <p188:txBody>
      <a:bodyPr/>
      <a:lstStyle/>
      <a:p>
        <a:r>
          <a:rPr lang="en-US"/>
          <a:t>Do we think that this slide would be of interest to people outside of MN?</a:t>
        </a:r>
      </a:p>
    </p188:txBody>
  </p188:cm>
</p188:cmLst>
</file>

<file path=ppt/comments/modernComment_37F_E5B331A4.xml><?xml version="1.0" encoding="utf-8"?>
<p188:cmLst xmlns:a="http://schemas.openxmlformats.org/drawingml/2006/main" xmlns:r="http://schemas.openxmlformats.org/officeDocument/2006/relationships" xmlns:p188="http://schemas.microsoft.com/office/powerpoint/2018/8/main">
  <p188:cm id="{4027C81F-BA0D-4CA9-854D-B6C602BD33EF}" authorId="{20F3524F-055C-59D1-AEFF-319A34CA1014}" created="2025-02-24T16:58:20.407">
    <pc:sldMkLst xmlns:pc="http://schemas.microsoft.com/office/powerpoint/2013/main/command">
      <pc:docMk/>
      <pc:sldMk cId="3853726116" sldId="895"/>
    </pc:sldMkLst>
    <p188:txBody>
      <a:bodyPr/>
      <a:lstStyle/>
      <a:p>
        <a:r>
          <a:rPr lang="en-US"/>
          <a:t>With our focus on being interactive, I'm wondering if this slide could also be cut?</a:t>
        </a:r>
      </a:p>
    </p188:txBody>
  </p188:cm>
</p188:cmLst>
</file>

<file path=ppt/comments/modernComment_387_38EA62F4.xml><?xml version="1.0" encoding="utf-8"?>
<p188:cmLst xmlns:a="http://schemas.openxmlformats.org/drawingml/2006/main" xmlns:r="http://schemas.openxmlformats.org/officeDocument/2006/relationships" xmlns:p188="http://schemas.microsoft.com/office/powerpoint/2018/8/main">
  <p188:cm id="{AC7916F8-F15D-4DB9-B94E-2E092D4CB05C}" authorId="{20F3524F-055C-59D1-AEFF-319A34CA1014}" created="2025-02-24T20:48:42.833">
    <pc:sldMkLst xmlns:pc="http://schemas.microsoft.com/office/powerpoint/2013/main/command">
      <pc:docMk/>
      <pc:sldMk cId="954884852" sldId="903"/>
    </pc:sldMkLst>
    <p188:txBody>
      <a:bodyPr/>
      <a:lstStyle/>
      <a:p>
        <a:r>
          <a:rPr lang="en-US"/>
          <a:t>see previous comment about omitting this slide. </a:t>
        </a:r>
      </a:p>
    </p188:txBody>
  </p188:cm>
</p188:cmLst>
</file>

<file path=ppt/diagrams/_rels/data5.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diagrams/_rels/drawing5.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2970C1-8545-4D35-85E0-639CFD31050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6CE6EDB-C6B0-4F0E-842F-D96B33416CD9}">
      <dgm:prSet phldrT="[Text]" phldr="0" custT="1"/>
      <dgm:spPr>
        <a:solidFill>
          <a:schemeClr val="accent4">
            <a:lumMod val="75000"/>
          </a:schemeClr>
        </a:solidFill>
      </dgm:spPr>
      <dgm:t>
        <a:bodyPr/>
        <a:lstStyle/>
        <a:p>
          <a:pPr rtl="0"/>
          <a:r>
            <a:rPr lang="en-US" sz="1200">
              <a:latin typeface="Canva Sans" panose="020B0604020202020204" charset="0"/>
            </a:rPr>
            <a:t>ECHO MN </a:t>
          </a:r>
          <a:br>
            <a:rPr lang="en-US" sz="1200">
              <a:latin typeface="Canva Sans" panose="020B0604020202020204" charset="0"/>
            </a:rPr>
          </a:br>
          <a:r>
            <a:rPr lang="en-US" sz="1200">
              <a:latin typeface="Canva Sans" panose="020B0604020202020204" charset="0"/>
            </a:rPr>
            <a:t>(HHS-Arti Prasad)</a:t>
          </a:r>
        </a:p>
      </dgm:t>
    </dgm:pt>
    <dgm:pt modelId="{309E7FDE-59CE-4EFA-9467-861C6CD59C5D}" type="parTrans" cxnId="{A2761C35-50D3-454C-BF45-F2A559A03A0D}">
      <dgm:prSet/>
      <dgm:spPr/>
      <dgm:t>
        <a:bodyPr/>
        <a:lstStyle/>
        <a:p>
          <a:endParaRPr lang="en-US" sz="1200">
            <a:latin typeface="Canva Sans" panose="020B0604020202020204" charset="0"/>
          </a:endParaRPr>
        </a:p>
      </dgm:t>
    </dgm:pt>
    <dgm:pt modelId="{5261FF82-3CDB-410F-AF74-D4A590D71FD9}" type="sibTrans" cxnId="{A2761C35-50D3-454C-BF45-F2A559A03A0D}">
      <dgm:prSet/>
      <dgm:spPr/>
      <dgm:t>
        <a:bodyPr/>
        <a:lstStyle/>
        <a:p>
          <a:endParaRPr lang="en-US" sz="1200">
            <a:latin typeface="Canva Sans" panose="020B0604020202020204" charset="0"/>
          </a:endParaRPr>
        </a:p>
      </dgm:t>
    </dgm:pt>
    <dgm:pt modelId="{E292808C-6A02-49F3-9504-3A73305CDA69}">
      <dgm:prSet phldr="0" custT="1"/>
      <dgm:spPr/>
      <dgm:t>
        <a:bodyPr/>
        <a:lstStyle/>
        <a:p>
          <a:pPr rtl="0"/>
          <a:r>
            <a:rPr lang="en-US" sz="1200">
              <a:latin typeface="Canva Sans" panose="020B0604020202020204" charset="0"/>
            </a:rPr>
            <a:t>MN Community Collaborative on Viral Hepatitis </a:t>
          </a:r>
          <a:br>
            <a:rPr lang="en-US" sz="1200">
              <a:latin typeface="Canva Sans" panose="020B0604020202020204" charset="0"/>
            </a:rPr>
          </a:br>
          <a:r>
            <a:rPr lang="en-US" sz="1200">
              <a:latin typeface="Canva Sans" panose="020B0604020202020204" charset="0"/>
            </a:rPr>
            <a:t>(Jesse Powell)</a:t>
          </a:r>
        </a:p>
      </dgm:t>
    </dgm:pt>
    <dgm:pt modelId="{44547905-B471-4D9F-9A1A-88F430A9579F}" type="parTrans" cxnId="{2444E066-A8F4-4B37-9D8F-38A0A3ECFC69}">
      <dgm:prSet/>
      <dgm:spPr/>
      <dgm:t>
        <a:bodyPr/>
        <a:lstStyle/>
        <a:p>
          <a:endParaRPr lang="en-US" sz="1200">
            <a:latin typeface="Canva Sans" panose="020B0604020202020204" charset="0"/>
          </a:endParaRPr>
        </a:p>
      </dgm:t>
    </dgm:pt>
    <dgm:pt modelId="{D42CF0B2-60F2-4B9C-B847-D6FE254C0DF5}" type="sibTrans" cxnId="{2444E066-A8F4-4B37-9D8F-38A0A3ECFC69}">
      <dgm:prSet/>
      <dgm:spPr/>
      <dgm:t>
        <a:bodyPr/>
        <a:lstStyle/>
        <a:p>
          <a:endParaRPr lang="en-US" sz="1200">
            <a:latin typeface="Canva Sans" panose="020B0604020202020204" charset="0"/>
          </a:endParaRPr>
        </a:p>
      </dgm:t>
    </dgm:pt>
    <dgm:pt modelId="{B73F8CF0-8660-4F72-8B2B-4645922F5406}">
      <dgm:prSet phldr="0" custT="1"/>
      <dgm:spPr>
        <a:solidFill>
          <a:schemeClr val="accent2">
            <a:lumMod val="75000"/>
          </a:schemeClr>
        </a:solidFill>
      </dgm:spPr>
      <dgm:t>
        <a:bodyPr/>
        <a:lstStyle/>
        <a:p>
          <a:pPr rtl="0"/>
          <a:r>
            <a:rPr lang="en-US" sz="1200">
              <a:latin typeface="Canva Sans" panose="020B0604020202020204" charset="0"/>
            </a:rPr>
            <a:t>MN Geriatrics </a:t>
          </a:r>
          <a:br>
            <a:rPr lang="en-US" sz="1200">
              <a:latin typeface="Canva Sans" panose="020B0604020202020204" charset="0"/>
            </a:rPr>
          </a:br>
          <a:r>
            <a:rPr lang="en-US" sz="1200">
              <a:latin typeface="Canva Sans" panose="020B0604020202020204" charset="0"/>
            </a:rPr>
            <a:t>(UMN, HCMC – Emily Escue)</a:t>
          </a:r>
        </a:p>
      </dgm:t>
    </dgm:pt>
    <dgm:pt modelId="{A88435AA-E871-488F-A730-D5F149AECE48}" type="parTrans" cxnId="{76D90958-D09D-4589-A4D8-B965147FD0EA}">
      <dgm:prSet/>
      <dgm:spPr/>
      <dgm:t>
        <a:bodyPr/>
        <a:lstStyle/>
        <a:p>
          <a:endParaRPr lang="en-US" sz="1200">
            <a:latin typeface="Canva Sans" panose="020B0604020202020204" charset="0"/>
          </a:endParaRPr>
        </a:p>
      </dgm:t>
    </dgm:pt>
    <dgm:pt modelId="{34A35C45-B2CD-455F-846D-36628B681ED5}" type="sibTrans" cxnId="{76D90958-D09D-4589-A4D8-B965147FD0EA}">
      <dgm:prSet/>
      <dgm:spPr/>
      <dgm:t>
        <a:bodyPr/>
        <a:lstStyle/>
        <a:p>
          <a:endParaRPr lang="en-US" sz="1200">
            <a:latin typeface="Canva Sans" panose="020B0604020202020204" charset="0"/>
          </a:endParaRPr>
        </a:p>
      </dgm:t>
    </dgm:pt>
    <dgm:pt modelId="{FC9B7E09-E32F-4232-B7E3-0C61E96A9D54}">
      <dgm:prSet phldr="0" custT="1"/>
      <dgm:spPr/>
      <dgm:t>
        <a:bodyPr/>
        <a:lstStyle/>
        <a:p>
          <a:pPr rtl="0"/>
          <a:r>
            <a:rPr lang="en-US" sz="1200">
              <a:latin typeface="Canva Sans" panose="020B0604020202020204" charset="0"/>
            </a:rPr>
            <a:t>Integrated Opioid and Addiction Care </a:t>
          </a:r>
          <a:br>
            <a:rPr lang="en-US" sz="1200">
              <a:latin typeface="Canva Sans" panose="020B0604020202020204" charset="0"/>
            </a:rPr>
          </a:br>
          <a:r>
            <a:rPr lang="en-US" sz="1200">
              <a:latin typeface="Canva Sans" panose="020B0604020202020204" charset="0"/>
            </a:rPr>
            <a:t>(Brian Grahan)</a:t>
          </a:r>
        </a:p>
      </dgm:t>
    </dgm:pt>
    <dgm:pt modelId="{0E77EE15-64A9-4625-892C-5685120E3A58}" type="parTrans" cxnId="{EA8D55F0-D6D0-436D-8774-F5D303F47E83}">
      <dgm:prSet/>
      <dgm:spPr/>
      <dgm:t>
        <a:bodyPr/>
        <a:lstStyle/>
        <a:p>
          <a:endParaRPr lang="en-US" sz="1200">
            <a:latin typeface="Canva Sans" panose="020B0604020202020204" charset="0"/>
          </a:endParaRPr>
        </a:p>
      </dgm:t>
    </dgm:pt>
    <dgm:pt modelId="{240E1C67-1D12-4BCD-93C7-C6BEF20F91D3}" type="sibTrans" cxnId="{EA8D55F0-D6D0-436D-8774-F5D303F47E83}">
      <dgm:prSet/>
      <dgm:spPr/>
      <dgm:t>
        <a:bodyPr/>
        <a:lstStyle/>
        <a:p>
          <a:endParaRPr lang="en-US" sz="1200">
            <a:latin typeface="Canva Sans" panose="020B0604020202020204" charset="0"/>
          </a:endParaRPr>
        </a:p>
      </dgm:t>
    </dgm:pt>
    <dgm:pt modelId="{108C1445-971E-4131-820C-9435A1BD59F6}">
      <dgm:prSet phldr="0" custT="1"/>
      <dgm:spPr>
        <a:solidFill>
          <a:schemeClr val="accent6">
            <a:lumMod val="50000"/>
          </a:schemeClr>
        </a:solidFill>
      </dgm:spPr>
      <dgm:t>
        <a:bodyPr/>
        <a:lstStyle/>
        <a:p>
          <a:pPr rtl="0"/>
          <a:r>
            <a:rPr lang="en-US" sz="1200">
              <a:latin typeface="Canva Sans" panose="020B0604020202020204" charset="0"/>
            </a:rPr>
            <a:t>Integrative Pain Care</a:t>
          </a:r>
          <a:br>
            <a:rPr lang="en-US" sz="1200">
              <a:latin typeface="Canva Sans" panose="020B0604020202020204" charset="0"/>
            </a:rPr>
          </a:br>
          <a:r>
            <a:rPr lang="en-US" sz="1200">
              <a:latin typeface="Canva Sans" panose="020B0604020202020204" charset="0"/>
            </a:rPr>
            <a:t>(Susan Haddow, Kate Shafto, &amp;  Catherine Justice)</a:t>
          </a:r>
        </a:p>
      </dgm:t>
    </dgm:pt>
    <dgm:pt modelId="{CEEC23FF-6A7A-43E5-BF58-456C013FD4C5}" type="parTrans" cxnId="{3D839FFA-3CD7-4197-BB16-6581C9184C51}">
      <dgm:prSet/>
      <dgm:spPr/>
      <dgm:t>
        <a:bodyPr/>
        <a:lstStyle/>
        <a:p>
          <a:endParaRPr lang="en-US" sz="1200">
            <a:latin typeface="Canva Sans" panose="020B0604020202020204" charset="0"/>
          </a:endParaRPr>
        </a:p>
      </dgm:t>
    </dgm:pt>
    <dgm:pt modelId="{F49A28B7-F64F-4DBD-866E-708FB3F80924}" type="sibTrans" cxnId="{3D839FFA-3CD7-4197-BB16-6581C9184C51}">
      <dgm:prSet/>
      <dgm:spPr/>
      <dgm:t>
        <a:bodyPr/>
        <a:lstStyle/>
        <a:p>
          <a:endParaRPr lang="en-US" sz="1200">
            <a:latin typeface="Canva Sans" panose="020B0604020202020204" charset="0"/>
          </a:endParaRPr>
        </a:p>
      </dgm:t>
    </dgm:pt>
    <dgm:pt modelId="{B06B0A28-5202-48D5-8D32-A7EBED163986}">
      <dgm:prSet phldr="0" custT="1"/>
      <dgm:spPr>
        <a:solidFill>
          <a:schemeClr val="accent6">
            <a:lumMod val="50000"/>
          </a:schemeClr>
        </a:solidFill>
      </dgm:spPr>
      <dgm:t>
        <a:bodyPr/>
        <a:lstStyle/>
        <a:p>
          <a:pPr rtl="0"/>
          <a:r>
            <a:rPr lang="en-US" sz="1200">
              <a:latin typeface="Canva Sans" panose="020B0604020202020204" charset="0"/>
            </a:rPr>
            <a:t>Peer Recovery Support Training</a:t>
          </a:r>
          <a:br>
            <a:rPr lang="en-US" sz="1200">
              <a:latin typeface="Canva Sans" panose="020B0604020202020204" charset="0"/>
            </a:rPr>
          </a:br>
          <a:r>
            <a:rPr lang="en-US" sz="1200">
              <a:latin typeface="Canva Sans" panose="020B0604020202020204" charset="0"/>
            </a:rPr>
            <a:t>(Cole </a:t>
          </a:r>
          <a:r>
            <a:rPr lang="en-US" sz="1200" err="1">
              <a:latin typeface="Canva Sans" panose="020B0604020202020204" charset="0"/>
            </a:rPr>
            <a:t>Pueringer</a:t>
          </a:r>
          <a:r>
            <a:rPr lang="en-US" sz="1200">
              <a:latin typeface="Canva Sans" panose="020B0604020202020204" charset="0"/>
            </a:rPr>
            <a:t>, Catherine Justice, DPT, &amp; Caddy Frink)</a:t>
          </a:r>
        </a:p>
      </dgm:t>
    </dgm:pt>
    <dgm:pt modelId="{6623B5E4-F80A-4321-B5FC-396AB9D04775}" type="parTrans" cxnId="{B4FA5BB1-EA0F-4E27-9FEA-120FF065C421}">
      <dgm:prSet/>
      <dgm:spPr/>
      <dgm:t>
        <a:bodyPr/>
        <a:lstStyle/>
        <a:p>
          <a:endParaRPr lang="en-US" sz="1200">
            <a:latin typeface="Canva Sans" panose="020B0604020202020204" charset="0"/>
          </a:endParaRPr>
        </a:p>
      </dgm:t>
    </dgm:pt>
    <dgm:pt modelId="{E0C78117-ED40-449D-ADAB-BDADA48FFDFC}" type="sibTrans" cxnId="{B4FA5BB1-EA0F-4E27-9FEA-120FF065C421}">
      <dgm:prSet/>
      <dgm:spPr/>
      <dgm:t>
        <a:bodyPr/>
        <a:lstStyle/>
        <a:p>
          <a:endParaRPr lang="en-US" sz="1200">
            <a:latin typeface="Canva Sans" panose="020B0604020202020204" charset="0"/>
          </a:endParaRPr>
        </a:p>
      </dgm:t>
    </dgm:pt>
    <dgm:pt modelId="{58A5617D-FF8C-4C52-95B7-0692F7A5030E}">
      <dgm:prSet phldr="0" custT="1"/>
      <dgm:spPr>
        <a:solidFill>
          <a:schemeClr val="accent6">
            <a:lumMod val="50000"/>
          </a:schemeClr>
        </a:solidFill>
      </dgm:spPr>
      <dgm:t>
        <a:bodyPr/>
        <a:lstStyle/>
        <a:p>
          <a:pPr rtl="0"/>
          <a:r>
            <a:rPr lang="en-US" sz="1200">
              <a:latin typeface="Canva Sans" panose="020B0604020202020204" charset="0"/>
            </a:rPr>
            <a:t>Community Health Worker Training </a:t>
          </a:r>
          <a:br>
            <a:rPr lang="en-US" sz="1200">
              <a:latin typeface="Canva Sans" panose="020B0604020202020204" charset="0"/>
            </a:rPr>
          </a:br>
          <a:r>
            <a:rPr lang="en-US" sz="1200">
              <a:latin typeface="Canva Sans" panose="020B0604020202020204" charset="0"/>
            </a:rPr>
            <a:t>(Cole Pueringer, Catherine Justice, DPT, &amp; Angela Fields)</a:t>
          </a:r>
        </a:p>
      </dgm:t>
    </dgm:pt>
    <dgm:pt modelId="{E42D5C14-B646-4B7F-94A2-927D21976521}" type="parTrans" cxnId="{2269DCC9-F32D-4BB6-8714-1964BAD3E238}">
      <dgm:prSet/>
      <dgm:spPr/>
      <dgm:t>
        <a:bodyPr/>
        <a:lstStyle/>
        <a:p>
          <a:endParaRPr lang="en-US" sz="1200">
            <a:latin typeface="Canva Sans" panose="020B0604020202020204" charset="0"/>
          </a:endParaRPr>
        </a:p>
      </dgm:t>
    </dgm:pt>
    <dgm:pt modelId="{B8CCB0EE-D0CB-4172-A060-38C688F10C67}" type="sibTrans" cxnId="{2269DCC9-F32D-4BB6-8714-1964BAD3E238}">
      <dgm:prSet/>
      <dgm:spPr/>
      <dgm:t>
        <a:bodyPr/>
        <a:lstStyle/>
        <a:p>
          <a:endParaRPr lang="en-US" sz="1200">
            <a:latin typeface="Canva Sans" panose="020B0604020202020204" charset="0"/>
          </a:endParaRPr>
        </a:p>
      </dgm:t>
    </dgm:pt>
    <dgm:pt modelId="{9BCD9750-550F-41FA-9804-A5BAF8EE8F70}">
      <dgm:prSet phldr="0" custT="1"/>
      <dgm:spPr/>
      <dgm:t>
        <a:bodyPr/>
        <a:lstStyle/>
        <a:p>
          <a:pPr rtl="0"/>
          <a:r>
            <a:rPr lang="en-US" sz="1200">
              <a:latin typeface="Canva Sans" panose="020B0604020202020204" charset="0"/>
            </a:rPr>
            <a:t>Perinatal Substance Use </a:t>
          </a:r>
          <a:br>
            <a:rPr lang="en-US" sz="1200">
              <a:latin typeface="Canva Sans" panose="020B0604020202020204" charset="0"/>
            </a:rPr>
          </a:br>
          <a:r>
            <a:rPr lang="en-US" sz="1200">
              <a:latin typeface="Canva Sans" panose="020B0604020202020204" charset="0"/>
            </a:rPr>
            <a:t>(Lauren Graber, Cresta Jones)</a:t>
          </a:r>
        </a:p>
      </dgm:t>
    </dgm:pt>
    <dgm:pt modelId="{B7FE09CA-F7F2-4763-B86C-E8F2968221A6}" type="parTrans" cxnId="{A37B543F-6694-4669-B433-88D47D770688}">
      <dgm:prSet/>
      <dgm:spPr/>
      <dgm:t>
        <a:bodyPr/>
        <a:lstStyle/>
        <a:p>
          <a:endParaRPr lang="en-US" sz="1200">
            <a:latin typeface="Canva Sans" panose="020B0604020202020204" charset="0"/>
          </a:endParaRPr>
        </a:p>
      </dgm:t>
    </dgm:pt>
    <dgm:pt modelId="{B4A49649-0726-4560-95B5-213BF308CD53}" type="sibTrans" cxnId="{A37B543F-6694-4669-B433-88D47D770688}">
      <dgm:prSet/>
      <dgm:spPr/>
      <dgm:t>
        <a:bodyPr/>
        <a:lstStyle/>
        <a:p>
          <a:endParaRPr lang="en-US" sz="1200">
            <a:latin typeface="Canva Sans" panose="020B0604020202020204" charset="0"/>
          </a:endParaRPr>
        </a:p>
      </dgm:t>
    </dgm:pt>
    <dgm:pt modelId="{A6F89C65-CCFC-4DDB-9CB2-957B46D6FCE8}">
      <dgm:prSet phldr="0" custT="1"/>
      <dgm:spPr/>
      <dgm:t>
        <a:bodyPr/>
        <a:lstStyle/>
        <a:p>
          <a:pPr rtl="0"/>
          <a:r>
            <a:rPr lang="en-US" sz="1200">
              <a:latin typeface="Canva Sans" panose="020B0604020202020204" charset="0"/>
            </a:rPr>
            <a:t>Communicate Care Fellowship for Eliminating Racism in Substance Use ECHO</a:t>
          </a:r>
          <a:br>
            <a:rPr lang="en-US" sz="1200">
              <a:latin typeface="Canva Sans" panose="020B0604020202020204" charset="0"/>
            </a:rPr>
          </a:br>
          <a:r>
            <a:rPr lang="en-US" sz="1200">
              <a:solidFill>
                <a:schemeClr val="bg1"/>
              </a:solidFill>
              <a:latin typeface="Canva Sans" panose="020B0604020202020204" charset="0"/>
            </a:rPr>
            <a:t>(Cuong Pham, Cedric Weatherspoon)</a:t>
          </a:r>
        </a:p>
      </dgm:t>
    </dgm:pt>
    <dgm:pt modelId="{2E58452F-3C67-4031-9352-9D17155BB346}" type="parTrans" cxnId="{2FAC3409-00A1-41AA-94AB-BB038755DFBD}">
      <dgm:prSet/>
      <dgm:spPr/>
      <dgm:t>
        <a:bodyPr/>
        <a:lstStyle/>
        <a:p>
          <a:endParaRPr lang="en-US" sz="1200">
            <a:latin typeface="Canva Sans" panose="020B0604020202020204" charset="0"/>
          </a:endParaRPr>
        </a:p>
      </dgm:t>
    </dgm:pt>
    <dgm:pt modelId="{FE3C1543-BAD2-468C-91D7-2D097ABA03C9}" type="sibTrans" cxnId="{2FAC3409-00A1-41AA-94AB-BB038755DFBD}">
      <dgm:prSet/>
      <dgm:spPr/>
      <dgm:t>
        <a:bodyPr/>
        <a:lstStyle/>
        <a:p>
          <a:endParaRPr lang="en-US" sz="1200">
            <a:latin typeface="Canva Sans" panose="020B0604020202020204" charset="0"/>
          </a:endParaRPr>
        </a:p>
      </dgm:t>
    </dgm:pt>
    <dgm:pt modelId="{13DD71EE-81C9-47A9-B5F5-CE80667F06B9}">
      <dgm:prSet phldr="0" custT="1"/>
      <dgm:spPr>
        <a:solidFill>
          <a:schemeClr val="accent6">
            <a:lumMod val="50000"/>
          </a:schemeClr>
        </a:solidFill>
      </dgm:spPr>
      <dgm:t>
        <a:bodyPr/>
        <a:lstStyle/>
        <a:p>
          <a:r>
            <a:rPr lang="en-US" sz="1200">
              <a:latin typeface="Canva Sans" panose="020B0604020202020204" charset="0"/>
            </a:rPr>
            <a:t>Trauma-Informed Care </a:t>
          </a:r>
          <a:br>
            <a:rPr lang="en-US" sz="1200">
              <a:latin typeface="Canva Sans" panose="020B0604020202020204" charset="0"/>
            </a:rPr>
          </a:br>
          <a:r>
            <a:rPr lang="en-US" sz="1200">
              <a:latin typeface="Canva Sans" panose="020B0604020202020204" charset="0"/>
            </a:rPr>
            <a:t>&amp; Health Equity </a:t>
          </a:r>
          <a:br>
            <a:rPr lang="en-US" sz="1200">
              <a:latin typeface="Canva Sans" panose="020B0604020202020204" charset="0"/>
            </a:rPr>
          </a:br>
          <a:r>
            <a:rPr lang="en-US" sz="1200">
              <a:latin typeface="Canva Sans" panose="020B0604020202020204" charset="0"/>
            </a:rPr>
            <a:t>(Mitch Radin, Tegan Carr, </a:t>
          </a:r>
          <a:br>
            <a:rPr lang="en-US" sz="1200">
              <a:latin typeface="Canva Sans" panose="020B0604020202020204" charset="0"/>
            </a:rPr>
          </a:br>
          <a:r>
            <a:rPr lang="en-US" sz="1200">
              <a:latin typeface="Canva Sans" panose="020B0604020202020204" charset="0"/>
            </a:rPr>
            <a:t>&amp; Catherine Justice)</a:t>
          </a:r>
        </a:p>
      </dgm:t>
    </dgm:pt>
    <dgm:pt modelId="{5FB35E9E-298D-4F6A-9F37-A7453FDC2F11}" type="parTrans" cxnId="{1EBB417D-9779-4B60-9134-C199C320E4D6}">
      <dgm:prSet/>
      <dgm:spPr/>
      <dgm:t>
        <a:bodyPr/>
        <a:lstStyle/>
        <a:p>
          <a:endParaRPr lang="en-US" sz="1200">
            <a:latin typeface="Canva Sans" panose="020B0604020202020204" charset="0"/>
          </a:endParaRPr>
        </a:p>
      </dgm:t>
    </dgm:pt>
    <dgm:pt modelId="{06D7EBBD-E22D-496B-8296-5B8186DCFA05}" type="sibTrans" cxnId="{1EBB417D-9779-4B60-9134-C199C320E4D6}">
      <dgm:prSet/>
      <dgm:spPr/>
      <dgm:t>
        <a:bodyPr/>
        <a:lstStyle/>
        <a:p>
          <a:endParaRPr lang="en-US" sz="1200">
            <a:latin typeface="Canva Sans" panose="020B0604020202020204" charset="0"/>
          </a:endParaRPr>
        </a:p>
      </dgm:t>
    </dgm:pt>
    <dgm:pt modelId="{11CF03AA-04C0-4457-A14C-ACFD43B15F54}">
      <dgm:prSet phldr="0" custT="1"/>
      <dgm:spPr>
        <a:solidFill>
          <a:schemeClr val="accent2">
            <a:lumMod val="75000"/>
          </a:schemeClr>
        </a:solidFill>
      </dgm:spPr>
      <dgm:t>
        <a:bodyPr/>
        <a:lstStyle/>
        <a:p>
          <a:pPr rtl="0"/>
          <a:r>
            <a:rPr lang="en-US" sz="1200">
              <a:latin typeface="Canva Sans" panose="020B0604020202020204" charset="0"/>
            </a:rPr>
            <a:t>Upper Midwest Nursing Home COVID-19 </a:t>
          </a:r>
          <a:br>
            <a:rPr lang="en-US" sz="1200">
              <a:latin typeface="Canva Sans" panose="020B0604020202020204" charset="0"/>
            </a:rPr>
          </a:br>
          <a:r>
            <a:rPr lang="en-US" sz="1200">
              <a:latin typeface="Canva Sans" panose="020B0604020202020204" charset="0"/>
            </a:rPr>
            <a:t>(HCMC, UMN)</a:t>
          </a:r>
        </a:p>
      </dgm:t>
    </dgm:pt>
    <dgm:pt modelId="{55A9731B-A9E9-4BAF-8C66-7DDAF6A69AB0}" type="parTrans" cxnId="{4B0DDAAB-09CE-4BB8-97C8-D4FFFF436C4F}">
      <dgm:prSet/>
      <dgm:spPr/>
      <dgm:t>
        <a:bodyPr/>
        <a:lstStyle/>
        <a:p>
          <a:endParaRPr lang="en-US" sz="1200">
            <a:latin typeface="Canva Sans" panose="020B0604020202020204" charset="0"/>
          </a:endParaRPr>
        </a:p>
      </dgm:t>
    </dgm:pt>
    <dgm:pt modelId="{E6F6EB3F-67C6-4244-9D2A-01789E23AB40}" type="sibTrans" cxnId="{4B0DDAAB-09CE-4BB8-97C8-D4FFFF436C4F}">
      <dgm:prSet/>
      <dgm:spPr/>
      <dgm:t>
        <a:bodyPr/>
        <a:lstStyle/>
        <a:p>
          <a:endParaRPr lang="en-US" sz="1200">
            <a:latin typeface="Canva Sans" panose="020B0604020202020204" charset="0"/>
          </a:endParaRPr>
        </a:p>
      </dgm:t>
    </dgm:pt>
    <dgm:pt modelId="{72044F91-C3B2-4CFD-88ED-C7B1BA8A229B}" type="pres">
      <dgm:prSet presAssocID="{FD2970C1-8545-4D35-85E0-639CFD310500}" presName="hierChild1" presStyleCnt="0">
        <dgm:presLayoutVars>
          <dgm:orgChart val="1"/>
          <dgm:chPref val="1"/>
          <dgm:dir/>
          <dgm:animOne val="branch"/>
          <dgm:animLvl val="lvl"/>
          <dgm:resizeHandles/>
        </dgm:presLayoutVars>
      </dgm:prSet>
      <dgm:spPr/>
    </dgm:pt>
    <dgm:pt modelId="{C2C374DF-F20B-4697-BF3D-757C1F8FC378}" type="pres">
      <dgm:prSet presAssocID="{06CE6EDB-C6B0-4F0E-842F-D96B33416CD9}" presName="hierRoot1" presStyleCnt="0">
        <dgm:presLayoutVars>
          <dgm:hierBranch val="init"/>
        </dgm:presLayoutVars>
      </dgm:prSet>
      <dgm:spPr/>
    </dgm:pt>
    <dgm:pt modelId="{83548D0E-6628-4860-8AA6-5EBCDB559390}" type="pres">
      <dgm:prSet presAssocID="{06CE6EDB-C6B0-4F0E-842F-D96B33416CD9}" presName="rootComposite1" presStyleCnt="0"/>
      <dgm:spPr/>
    </dgm:pt>
    <dgm:pt modelId="{CD960200-7CC7-42FD-AC13-B3F084AA5AFB}" type="pres">
      <dgm:prSet presAssocID="{06CE6EDB-C6B0-4F0E-842F-D96B33416CD9}" presName="rootText1" presStyleLbl="node0" presStyleIdx="0" presStyleCnt="1">
        <dgm:presLayoutVars>
          <dgm:chPref val="3"/>
        </dgm:presLayoutVars>
      </dgm:prSet>
      <dgm:spPr/>
    </dgm:pt>
    <dgm:pt modelId="{79037AD5-3D2D-4CC0-A43B-F5E37B52063E}" type="pres">
      <dgm:prSet presAssocID="{06CE6EDB-C6B0-4F0E-842F-D96B33416CD9}" presName="rootConnector1" presStyleLbl="node1" presStyleIdx="0" presStyleCnt="0"/>
      <dgm:spPr/>
    </dgm:pt>
    <dgm:pt modelId="{5234A169-B46B-4BA3-B6EF-E726A61B50A7}" type="pres">
      <dgm:prSet presAssocID="{06CE6EDB-C6B0-4F0E-842F-D96B33416CD9}" presName="hierChild2" presStyleCnt="0"/>
      <dgm:spPr/>
    </dgm:pt>
    <dgm:pt modelId="{A54254AC-F295-4C4F-8A1D-DF01B4CC5FCE}" type="pres">
      <dgm:prSet presAssocID="{55A9731B-A9E9-4BAF-8C66-7DDAF6A69AB0}" presName="Name37" presStyleLbl="parChTrans1D2" presStyleIdx="0" presStyleCnt="7"/>
      <dgm:spPr/>
    </dgm:pt>
    <dgm:pt modelId="{F61DDB38-B7FD-48D3-B860-BFD86A70E19B}" type="pres">
      <dgm:prSet presAssocID="{11CF03AA-04C0-4457-A14C-ACFD43B15F54}" presName="hierRoot2" presStyleCnt="0">
        <dgm:presLayoutVars>
          <dgm:hierBranch val="init"/>
        </dgm:presLayoutVars>
      </dgm:prSet>
      <dgm:spPr/>
    </dgm:pt>
    <dgm:pt modelId="{2546F951-4E54-4453-B6E3-D6884BBEC2D4}" type="pres">
      <dgm:prSet presAssocID="{11CF03AA-04C0-4457-A14C-ACFD43B15F54}" presName="rootComposite" presStyleCnt="0"/>
      <dgm:spPr/>
    </dgm:pt>
    <dgm:pt modelId="{0308D243-DDC9-4038-8CF6-B301ED7D8692}" type="pres">
      <dgm:prSet presAssocID="{11CF03AA-04C0-4457-A14C-ACFD43B15F54}" presName="rootText" presStyleLbl="node2" presStyleIdx="0" presStyleCnt="7" custLinFactNeighborX="10115" custLinFactNeighborY="1000">
        <dgm:presLayoutVars>
          <dgm:chPref val="3"/>
        </dgm:presLayoutVars>
      </dgm:prSet>
      <dgm:spPr/>
    </dgm:pt>
    <dgm:pt modelId="{AF857ED0-770C-4E34-AB8C-9E01BD58F858}" type="pres">
      <dgm:prSet presAssocID="{11CF03AA-04C0-4457-A14C-ACFD43B15F54}" presName="rootConnector" presStyleLbl="node2" presStyleIdx="0" presStyleCnt="7"/>
      <dgm:spPr/>
    </dgm:pt>
    <dgm:pt modelId="{1E79218F-0446-4A4C-9295-E287EFD65CBC}" type="pres">
      <dgm:prSet presAssocID="{11CF03AA-04C0-4457-A14C-ACFD43B15F54}" presName="hierChild4" presStyleCnt="0"/>
      <dgm:spPr/>
    </dgm:pt>
    <dgm:pt modelId="{9179AD5D-07EE-4452-AF67-2B11C810D304}" type="pres">
      <dgm:prSet presAssocID="{A88435AA-E871-488F-A730-D5F149AECE48}" presName="Name37" presStyleLbl="parChTrans1D3" presStyleIdx="0" presStyleCnt="3"/>
      <dgm:spPr/>
    </dgm:pt>
    <dgm:pt modelId="{6916D9A2-3947-41F2-BE60-5C54BB489E20}" type="pres">
      <dgm:prSet presAssocID="{B73F8CF0-8660-4F72-8B2B-4645922F5406}" presName="hierRoot2" presStyleCnt="0">
        <dgm:presLayoutVars>
          <dgm:hierBranch val="init"/>
        </dgm:presLayoutVars>
      </dgm:prSet>
      <dgm:spPr/>
    </dgm:pt>
    <dgm:pt modelId="{3D994A5B-E3D4-4565-A477-A519CAE2D7DA}" type="pres">
      <dgm:prSet presAssocID="{B73F8CF0-8660-4F72-8B2B-4645922F5406}" presName="rootComposite" presStyleCnt="0"/>
      <dgm:spPr/>
    </dgm:pt>
    <dgm:pt modelId="{C3A7046D-3553-4920-B113-AF6514A7E2B3}" type="pres">
      <dgm:prSet presAssocID="{B73F8CF0-8660-4F72-8B2B-4645922F5406}" presName="rootText" presStyleLbl="node3" presStyleIdx="0" presStyleCnt="3">
        <dgm:presLayoutVars>
          <dgm:chPref val="3"/>
        </dgm:presLayoutVars>
      </dgm:prSet>
      <dgm:spPr/>
    </dgm:pt>
    <dgm:pt modelId="{9C86BB2F-D1EE-4871-A339-C3EB4252E82D}" type="pres">
      <dgm:prSet presAssocID="{B73F8CF0-8660-4F72-8B2B-4645922F5406}" presName="rootConnector" presStyleLbl="node3" presStyleIdx="0" presStyleCnt="3"/>
      <dgm:spPr/>
    </dgm:pt>
    <dgm:pt modelId="{0902B9CC-A16B-42F7-B225-83D46ABDEFA0}" type="pres">
      <dgm:prSet presAssocID="{B73F8CF0-8660-4F72-8B2B-4645922F5406}" presName="hierChild4" presStyleCnt="0"/>
      <dgm:spPr/>
    </dgm:pt>
    <dgm:pt modelId="{E5516DB6-5214-444F-AF1F-74F4AEB49552}" type="pres">
      <dgm:prSet presAssocID="{B73F8CF0-8660-4F72-8B2B-4645922F5406}" presName="hierChild5" presStyleCnt="0"/>
      <dgm:spPr/>
    </dgm:pt>
    <dgm:pt modelId="{9E8F2137-01EE-42A0-BDC9-0C328A09D31F}" type="pres">
      <dgm:prSet presAssocID="{11CF03AA-04C0-4457-A14C-ACFD43B15F54}" presName="hierChild5" presStyleCnt="0"/>
      <dgm:spPr/>
    </dgm:pt>
    <dgm:pt modelId="{7C6EF7EF-3684-43D0-9823-2DABE85B7D3E}" type="pres">
      <dgm:prSet presAssocID="{44547905-B471-4D9F-9A1A-88F430A9579F}" presName="Name37" presStyleLbl="parChTrans1D2" presStyleIdx="1" presStyleCnt="7"/>
      <dgm:spPr/>
    </dgm:pt>
    <dgm:pt modelId="{74F22781-8C9E-4DA4-88BF-4E85BC2EE6F6}" type="pres">
      <dgm:prSet presAssocID="{E292808C-6A02-49F3-9504-3A73305CDA69}" presName="hierRoot2" presStyleCnt="0">
        <dgm:presLayoutVars>
          <dgm:hierBranch val="init"/>
        </dgm:presLayoutVars>
      </dgm:prSet>
      <dgm:spPr/>
    </dgm:pt>
    <dgm:pt modelId="{F35C66F5-2746-481C-A1E9-A2707DB7C3D0}" type="pres">
      <dgm:prSet presAssocID="{E292808C-6A02-49F3-9504-3A73305CDA69}" presName="rootComposite" presStyleCnt="0"/>
      <dgm:spPr/>
    </dgm:pt>
    <dgm:pt modelId="{6EB556A1-74FF-4700-8129-4C39B067FE3A}" type="pres">
      <dgm:prSet presAssocID="{E292808C-6A02-49F3-9504-3A73305CDA69}" presName="rootText" presStyleLbl="node2" presStyleIdx="1" presStyleCnt="7">
        <dgm:presLayoutVars>
          <dgm:chPref val="3"/>
        </dgm:presLayoutVars>
      </dgm:prSet>
      <dgm:spPr/>
    </dgm:pt>
    <dgm:pt modelId="{C0742882-2379-4777-88FA-95975AD62683}" type="pres">
      <dgm:prSet presAssocID="{E292808C-6A02-49F3-9504-3A73305CDA69}" presName="rootConnector" presStyleLbl="node2" presStyleIdx="1" presStyleCnt="7"/>
      <dgm:spPr/>
    </dgm:pt>
    <dgm:pt modelId="{20DC05B8-70A3-4B8A-802F-981160336D07}" type="pres">
      <dgm:prSet presAssocID="{E292808C-6A02-49F3-9504-3A73305CDA69}" presName="hierChild4" presStyleCnt="0"/>
      <dgm:spPr/>
    </dgm:pt>
    <dgm:pt modelId="{195AABBF-2C4E-44EE-9E2A-59B74A673261}" type="pres">
      <dgm:prSet presAssocID="{E292808C-6A02-49F3-9504-3A73305CDA69}" presName="hierChild5" presStyleCnt="0"/>
      <dgm:spPr/>
    </dgm:pt>
    <dgm:pt modelId="{00F47FF4-E418-4B4A-A0FB-3A62E5550A11}" type="pres">
      <dgm:prSet presAssocID="{0E77EE15-64A9-4625-892C-5685120E3A58}" presName="Name37" presStyleLbl="parChTrans1D2" presStyleIdx="2" presStyleCnt="7"/>
      <dgm:spPr/>
    </dgm:pt>
    <dgm:pt modelId="{DDFB3A7A-6E57-4BBC-8014-5561D951ECA5}" type="pres">
      <dgm:prSet presAssocID="{FC9B7E09-E32F-4232-B7E3-0C61E96A9D54}" presName="hierRoot2" presStyleCnt="0">
        <dgm:presLayoutVars>
          <dgm:hierBranch val="init"/>
        </dgm:presLayoutVars>
      </dgm:prSet>
      <dgm:spPr/>
    </dgm:pt>
    <dgm:pt modelId="{C3C93615-6D6A-45A8-863A-1C79861BA217}" type="pres">
      <dgm:prSet presAssocID="{FC9B7E09-E32F-4232-B7E3-0C61E96A9D54}" presName="rootComposite" presStyleCnt="0"/>
      <dgm:spPr/>
    </dgm:pt>
    <dgm:pt modelId="{F6AF2C52-9C71-456E-9220-0609D7AEFD20}" type="pres">
      <dgm:prSet presAssocID="{FC9B7E09-E32F-4232-B7E3-0C61E96A9D54}" presName="rootText" presStyleLbl="node2" presStyleIdx="2" presStyleCnt="7">
        <dgm:presLayoutVars>
          <dgm:chPref val="3"/>
        </dgm:presLayoutVars>
      </dgm:prSet>
      <dgm:spPr/>
    </dgm:pt>
    <dgm:pt modelId="{33AAD4A1-7F15-46F9-A1FE-81FAEFDBB617}" type="pres">
      <dgm:prSet presAssocID="{FC9B7E09-E32F-4232-B7E3-0C61E96A9D54}" presName="rootConnector" presStyleLbl="node2" presStyleIdx="2" presStyleCnt="7"/>
      <dgm:spPr/>
    </dgm:pt>
    <dgm:pt modelId="{DD19E6F4-CEF1-46B8-B18D-C44F43D89A6F}" type="pres">
      <dgm:prSet presAssocID="{FC9B7E09-E32F-4232-B7E3-0C61E96A9D54}" presName="hierChild4" presStyleCnt="0"/>
      <dgm:spPr/>
    </dgm:pt>
    <dgm:pt modelId="{FA31DC2D-05C2-4A8F-A26E-CCA69C77AD72}" type="pres">
      <dgm:prSet presAssocID="{B7FE09CA-F7F2-4763-B86C-E8F2968221A6}" presName="Name37" presStyleLbl="parChTrans1D3" presStyleIdx="1" presStyleCnt="3"/>
      <dgm:spPr/>
    </dgm:pt>
    <dgm:pt modelId="{CF9C37A9-D667-4B5B-89E8-C18152E6F37A}" type="pres">
      <dgm:prSet presAssocID="{9BCD9750-550F-41FA-9804-A5BAF8EE8F70}" presName="hierRoot2" presStyleCnt="0">
        <dgm:presLayoutVars>
          <dgm:hierBranch val="init"/>
        </dgm:presLayoutVars>
      </dgm:prSet>
      <dgm:spPr/>
    </dgm:pt>
    <dgm:pt modelId="{DE26FF2A-7559-44FC-86FA-459B73A09150}" type="pres">
      <dgm:prSet presAssocID="{9BCD9750-550F-41FA-9804-A5BAF8EE8F70}" presName="rootComposite" presStyleCnt="0"/>
      <dgm:spPr/>
    </dgm:pt>
    <dgm:pt modelId="{A9AADA02-96C8-4036-84E2-232A7F8F4C08}" type="pres">
      <dgm:prSet presAssocID="{9BCD9750-550F-41FA-9804-A5BAF8EE8F70}" presName="rootText" presStyleLbl="node3" presStyleIdx="1" presStyleCnt="3">
        <dgm:presLayoutVars>
          <dgm:chPref val="3"/>
        </dgm:presLayoutVars>
      </dgm:prSet>
      <dgm:spPr/>
    </dgm:pt>
    <dgm:pt modelId="{7B12729B-4568-40F4-A1D6-6D2BA69CBB7C}" type="pres">
      <dgm:prSet presAssocID="{9BCD9750-550F-41FA-9804-A5BAF8EE8F70}" presName="rootConnector" presStyleLbl="node3" presStyleIdx="1" presStyleCnt="3"/>
      <dgm:spPr/>
    </dgm:pt>
    <dgm:pt modelId="{6202C8B7-99B8-4CA5-B1FE-69C66F3E449C}" type="pres">
      <dgm:prSet presAssocID="{9BCD9750-550F-41FA-9804-A5BAF8EE8F70}" presName="hierChild4" presStyleCnt="0"/>
      <dgm:spPr/>
    </dgm:pt>
    <dgm:pt modelId="{F475200C-78F3-43BF-8CCD-A52F1D3FEA50}" type="pres">
      <dgm:prSet presAssocID="{9BCD9750-550F-41FA-9804-A5BAF8EE8F70}" presName="hierChild5" presStyleCnt="0"/>
      <dgm:spPr/>
    </dgm:pt>
    <dgm:pt modelId="{7018AA35-CAB9-4028-9501-AA7B5789DB9B}" type="pres">
      <dgm:prSet presAssocID="{2E58452F-3C67-4031-9352-9D17155BB346}" presName="Name37" presStyleLbl="parChTrans1D3" presStyleIdx="2" presStyleCnt="3"/>
      <dgm:spPr/>
    </dgm:pt>
    <dgm:pt modelId="{EA72C404-7245-4B3A-98EC-DF7AA594CECE}" type="pres">
      <dgm:prSet presAssocID="{A6F89C65-CCFC-4DDB-9CB2-957B46D6FCE8}" presName="hierRoot2" presStyleCnt="0">
        <dgm:presLayoutVars>
          <dgm:hierBranch val="init"/>
        </dgm:presLayoutVars>
      </dgm:prSet>
      <dgm:spPr/>
    </dgm:pt>
    <dgm:pt modelId="{32640B2B-A65B-44E7-90FE-77CA6EAE9CF9}" type="pres">
      <dgm:prSet presAssocID="{A6F89C65-CCFC-4DDB-9CB2-957B46D6FCE8}" presName="rootComposite" presStyleCnt="0"/>
      <dgm:spPr/>
    </dgm:pt>
    <dgm:pt modelId="{C7003B05-DFD7-41D3-9024-A1D78599DBE5}" type="pres">
      <dgm:prSet presAssocID="{A6F89C65-CCFC-4DDB-9CB2-957B46D6FCE8}" presName="rootText" presStyleLbl="node3" presStyleIdx="2" presStyleCnt="3">
        <dgm:presLayoutVars>
          <dgm:chPref val="3"/>
        </dgm:presLayoutVars>
      </dgm:prSet>
      <dgm:spPr/>
    </dgm:pt>
    <dgm:pt modelId="{EBE2035B-41A3-4E76-BBA3-EF9EF6D88066}" type="pres">
      <dgm:prSet presAssocID="{A6F89C65-CCFC-4DDB-9CB2-957B46D6FCE8}" presName="rootConnector" presStyleLbl="node3" presStyleIdx="2" presStyleCnt="3"/>
      <dgm:spPr/>
    </dgm:pt>
    <dgm:pt modelId="{8F186D75-791C-4EEA-B790-15F16939E344}" type="pres">
      <dgm:prSet presAssocID="{A6F89C65-CCFC-4DDB-9CB2-957B46D6FCE8}" presName="hierChild4" presStyleCnt="0"/>
      <dgm:spPr/>
    </dgm:pt>
    <dgm:pt modelId="{9771073B-7EE5-4943-9A65-77BFF7B676ED}" type="pres">
      <dgm:prSet presAssocID="{A6F89C65-CCFC-4DDB-9CB2-957B46D6FCE8}" presName="hierChild5" presStyleCnt="0"/>
      <dgm:spPr/>
    </dgm:pt>
    <dgm:pt modelId="{1E40898B-33E6-4C8D-9A33-4A8FCCEABB4F}" type="pres">
      <dgm:prSet presAssocID="{FC9B7E09-E32F-4232-B7E3-0C61E96A9D54}" presName="hierChild5" presStyleCnt="0"/>
      <dgm:spPr/>
    </dgm:pt>
    <dgm:pt modelId="{182EE477-230B-4878-98C6-13F8FA62BA80}" type="pres">
      <dgm:prSet presAssocID="{5FB35E9E-298D-4F6A-9F37-A7453FDC2F11}" presName="Name37" presStyleLbl="parChTrans1D2" presStyleIdx="3" presStyleCnt="7"/>
      <dgm:spPr/>
    </dgm:pt>
    <dgm:pt modelId="{7B2657A1-6C9E-4488-819E-E52A70C1026C}" type="pres">
      <dgm:prSet presAssocID="{13DD71EE-81C9-47A9-B5F5-CE80667F06B9}" presName="hierRoot2" presStyleCnt="0">
        <dgm:presLayoutVars>
          <dgm:hierBranch val="init"/>
        </dgm:presLayoutVars>
      </dgm:prSet>
      <dgm:spPr/>
    </dgm:pt>
    <dgm:pt modelId="{36819B5E-77B7-4CEF-8E4E-6437F721B8A2}" type="pres">
      <dgm:prSet presAssocID="{13DD71EE-81C9-47A9-B5F5-CE80667F06B9}" presName="rootComposite" presStyleCnt="0"/>
      <dgm:spPr/>
    </dgm:pt>
    <dgm:pt modelId="{A37F47A9-4B1D-44AF-B94B-610D8976F8FC}" type="pres">
      <dgm:prSet presAssocID="{13DD71EE-81C9-47A9-B5F5-CE80667F06B9}" presName="rootText" presStyleLbl="node2" presStyleIdx="3" presStyleCnt="7">
        <dgm:presLayoutVars>
          <dgm:chPref val="3"/>
        </dgm:presLayoutVars>
      </dgm:prSet>
      <dgm:spPr/>
    </dgm:pt>
    <dgm:pt modelId="{BBD03F15-B1DF-4C40-9C37-AC293825F33A}" type="pres">
      <dgm:prSet presAssocID="{13DD71EE-81C9-47A9-B5F5-CE80667F06B9}" presName="rootConnector" presStyleLbl="node2" presStyleIdx="3" presStyleCnt="7"/>
      <dgm:spPr/>
    </dgm:pt>
    <dgm:pt modelId="{AA6C2B75-C6D8-43AF-AB60-9C8A83DE5691}" type="pres">
      <dgm:prSet presAssocID="{13DD71EE-81C9-47A9-B5F5-CE80667F06B9}" presName="hierChild4" presStyleCnt="0"/>
      <dgm:spPr/>
    </dgm:pt>
    <dgm:pt modelId="{E474537D-D0DC-4746-9868-C1242B2B3A13}" type="pres">
      <dgm:prSet presAssocID="{13DD71EE-81C9-47A9-B5F5-CE80667F06B9}" presName="hierChild5" presStyleCnt="0"/>
      <dgm:spPr/>
    </dgm:pt>
    <dgm:pt modelId="{31AE4EAD-9DC0-4078-9799-53A8DC35CB4E}" type="pres">
      <dgm:prSet presAssocID="{CEEC23FF-6A7A-43E5-BF58-456C013FD4C5}" presName="Name37" presStyleLbl="parChTrans1D2" presStyleIdx="4" presStyleCnt="7"/>
      <dgm:spPr/>
    </dgm:pt>
    <dgm:pt modelId="{8639E07B-0136-4792-B03F-F3065D58D384}" type="pres">
      <dgm:prSet presAssocID="{108C1445-971E-4131-820C-9435A1BD59F6}" presName="hierRoot2" presStyleCnt="0">
        <dgm:presLayoutVars>
          <dgm:hierBranch val="init"/>
        </dgm:presLayoutVars>
      </dgm:prSet>
      <dgm:spPr/>
    </dgm:pt>
    <dgm:pt modelId="{82901A84-BFAF-494E-90F5-A3EFC2890109}" type="pres">
      <dgm:prSet presAssocID="{108C1445-971E-4131-820C-9435A1BD59F6}" presName="rootComposite" presStyleCnt="0"/>
      <dgm:spPr/>
    </dgm:pt>
    <dgm:pt modelId="{18BC79C4-0CAC-4059-960B-74CAD7C2AD1C}" type="pres">
      <dgm:prSet presAssocID="{108C1445-971E-4131-820C-9435A1BD59F6}" presName="rootText" presStyleLbl="node2" presStyleIdx="4" presStyleCnt="7">
        <dgm:presLayoutVars>
          <dgm:chPref val="3"/>
        </dgm:presLayoutVars>
      </dgm:prSet>
      <dgm:spPr/>
    </dgm:pt>
    <dgm:pt modelId="{8D85B6D0-025F-487D-B4D0-E427AA83CFBF}" type="pres">
      <dgm:prSet presAssocID="{108C1445-971E-4131-820C-9435A1BD59F6}" presName="rootConnector" presStyleLbl="node2" presStyleIdx="4" presStyleCnt="7"/>
      <dgm:spPr/>
    </dgm:pt>
    <dgm:pt modelId="{47574A98-4123-4BDE-B040-5D8A8C5C439E}" type="pres">
      <dgm:prSet presAssocID="{108C1445-971E-4131-820C-9435A1BD59F6}" presName="hierChild4" presStyleCnt="0"/>
      <dgm:spPr/>
    </dgm:pt>
    <dgm:pt modelId="{F6AD10FE-1E19-43A5-8541-44EF2B839252}" type="pres">
      <dgm:prSet presAssocID="{108C1445-971E-4131-820C-9435A1BD59F6}" presName="hierChild5" presStyleCnt="0"/>
      <dgm:spPr/>
    </dgm:pt>
    <dgm:pt modelId="{00FDC61B-6533-4E19-B062-8A26DB219D9C}" type="pres">
      <dgm:prSet presAssocID="{6623B5E4-F80A-4321-B5FC-396AB9D04775}" presName="Name37" presStyleLbl="parChTrans1D2" presStyleIdx="5" presStyleCnt="7"/>
      <dgm:spPr/>
    </dgm:pt>
    <dgm:pt modelId="{8B18E1FD-6F8A-4DD2-941E-AE797AAAC8E7}" type="pres">
      <dgm:prSet presAssocID="{B06B0A28-5202-48D5-8D32-A7EBED163986}" presName="hierRoot2" presStyleCnt="0">
        <dgm:presLayoutVars>
          <dgm:hierBranch val="init"/>
        </dgm:presLayoutVars>
      </dgm:prSet>
      <dgm:spPr/>
    </dgm:pt>
    <dgm:pt modelId="{0A4F696A-741E-404B-BF18-81BF1EA8F187}" type="pres">
      <dgm:prSet presAssocID="{B06B0A28-5202-48D5-8D32-A7EBED163986}" presName="rootComposite" presStyleCnt="0"/>
      <dgm:spPr/>
    </dgm:pt>
    <dgm:pt modelId="{43501F1E-3F23-4D70-A85F-35DD1F0FDF9F}" type="pres">
      <dgm:prSet presAssocID="{B06B0A28-5202-48D5-8D32-A7EBED163986}" presName="rootText" presStyleLbl="node2" presStyleIdx="5" presStyleCnt="7">
        <dgm:presLayoutVars>
          <dgm:chPref val="3"/>
        </dgm:presLayoutVars>
      </dgm:prSet>
      <dgm:spPr/>
    </dgm:pt>
    <dgm:pt modelId="{3CD4A769-1117-44A5-B399-0B09DE2A148C}" type="pres">
      <dgm:prSet presAssocID="{B06B0A28-5202-48D5-8D32-A7EBED163986}" presName="rootConnector" presStyleLbl="node2" presStyleIdx="5" presStyleCnt="7"/>
      <dgm:spPr/>
    </dgm:pt>
    <dgm:pt modelId="{FFFF011D-CC32-46B4-A08F-715E2A1BC687}" type="pres">
      <dgm:prSet presAssocID="{B06B0A28-5202-48D5-8D32-A7EBED163986}" presName="hierChild4" presStyleCnt="0"/>
      <dgm:spPr/>
    </dgm:pt>
    <dgm:pt modelId="{74FED3DC-EE8A-4E26-9B06-AAF2304951C3}" type="pres">
      <dgm:prSet presAssocID="{B06B0A28-5202-48D5-8D32-A7EBED163986}" presName="hierChild5" presStyleCnt="0"/>
      <dgm:spPr/>
    </dgm:pt>
    <dgm:pt modelId="{87496983-FC10-47A2-813F-9E2E962DBF4B}" type="pres">
      <dgm:prSet presAssocID="{E42D5C14-B646-4B7F-94A2-927D21976521}" presName="Name37" presStyleLbl="parChTrans1D2" presStyleIdx="6" presStyleCnt="7"/>
      <dgm:spPr/>
    </dgm:pt>
    <dgm:pt modelId="{B2379FC5-00C3-4C8C-9AFD-88817820EE5A}" type="pres">
      <dgm:prSet presAssocID="{58A5617D-FF8C-4C52-95B7-0692F7A5030E}" presName="hierRoot2" presStyleCnt="0">
        <dgm:presLayoutVars>
          <dgm:hierBranch val="init"/>
        </dgm:presLayoutVars>
      </dgm:prSet>
      <dgm:spPr/>
    </dgm:pt>
    <dgm:pt modelId="{E7181D4F-1B99-46F2-95F4-41FA4E168572}" type="pres">
      <dgm:prSet presAssocID="{58A5617D-FF8C-4C52-95B7-0692F7A5030E}" presName="rootComposite" presStyleCnt="0"/>
      <dgm:spPr/>
    </dgm:pt>
    <dgm:pt modelId="{0E57842B-C94F-4A91-9989-594907AF786D}" type="pres">
      <dgm:prSet presAssocID="{58A5617D-FF8C-4C52-95B7-0692F7A5030E}" presName="rootText" presStyleLbl="node2" presStyleIdx="6" presStyleCnt="7" custLinFactNeighborX="-11177" custLinFactNeighborY="1000">
        <dgm:presLayoutVars>
          <dgm:chPref val="3"/>
        </dgm:presLayoutVars>
      </dgm:prSet>
      <dgm:spPr/>
    </dgm:pt>
    <dgm:pt modelId="{7545AF6E-EEF9-4A4C-BC2A-2242A53243BB}" type="pres">
      <dgm:prSet presAssocID="{58A5617D-FF8C-4C52-95B7-0692F7A5030E}" presName="rootConnector" presStyleLbl="node2" presStyleIdx="6" presStyleCnt="7"/>
      <dgm:spPr/>
    </dgm:pt>
    <dgm:pt modelId="{E32AC629-D38A-4E62-B8B3-7DD133304050}" type="pres">
      <dgm:prSet presAssocID="{58A5617D-FF8C-4C52-95B7-0692F7A5030E}" presName="hierChild4" presStyleCnt="0"/>
      <dgm:spPr/>
    </dgm:pt>
    <dgm:pt modelId="{5213E106-BB24-4856-AD3D-79722A190CC3}" type="pres">
      <dgm:prSet presAssocID="{58A5617D-FF8C-4C52-95B7-0692F7A5030E}" presName="hierChild5" presStyleCnt="0"/>
      <dgm:spPr/>
    </dgm:pt>
    <dgm:pt modelId="{7775370E-7CAD-44D0-8E28-A73D4D7F5DEB}" type="pres">
      <dgm:prSet presAssocID="{06CE6EDB-C6B0-4F0E-842F-D96B33416CD9}" presName="hierChild3" presStyleCnt="0"/>
      <dgm:spPr/>
    </dgm:pt>
  </dgm:ptLst>
  <dgm:cxnLst>
    <dgm:cxn modelId="{A941E100-18DE-4F19-9BB6-984BA31A8C39}" type="presOf" srcId="{44547905-B471-4D9F-9A1A-88F430A9579F}" destId="{7C6EF7EF-3684-43D0-9823-2DABE85B7D3E}" srcOrd="0" destOrd="0" presId="urn:microsoft.com/office/officeart/2005/8/layout/orgChart1"/>
    <dgm:cxn modelId="{2FAC3409-00A1-41AA-94AB-BB038755DFBD}" srcId="{FC9B7E09-E32F-4232-B7E3-0C61E96A9D54}" destId="{A6F89C65-CCFC-4DDB-9CB2-957B46D6FCE8}" srcOrd="1" destOrd="0" parTransId="{2E58452F-3C67-4031-9352-9D17155BB346}" sibTransId="{FE3C1543-BAD2-468C-91D7-2D097ABA03C9}"/>
    <dgm:cxn modelId="{6D806415-3284-4D44-8B71-5A87D2B27F43}" type="presOf" srcId="{58A5617D-FF8C-4C52-95B7-0692F7A5030E}" destId="{7545AF6E-EEF9-4A4C-BC2A-2242A53243BB}" srcOrd="1" destOrd="0" presId="urn:microsoft.com/office/officeart/2005/8/layout/orgChart1"/>
    <dgm:cxn modelId="{B62AFE17-A2E5-421C-A78B-5AF6BB2F3E56}" type="presOf" srcId="{13DD71EE-81C9-47A9-B5F5-CE80667F06B9}" destId="{BBD03F15-B1DF-4C40-9C37-AC293825F33A}" srcOrd="1" destOrd="0" presId="urn:microsoft.com/office/officeart/2005/8/layout/orgChart1"/>
    <dgm:cxn modelId="{42A4021C-C39B-4622-9E88-700F68E3FDA3}" type="presOf" srcId="{58A5617D-FF8C-4C52-95B7-0692F7A5030E}" destId="{0E57842B-C94F-4A91-9989-594907AF786D}" srcOrd="0" destOrd="0" presId="urn:microsoft.com/office/officeart/2005/8/layout/orgChart1"/>
    <dgm:cxn modelId="{C2079920-DC83-494C-89E2-5DB3A8CB6D0D}" type="presOf" srcId="{B06B0A28-5202-48D5-8D32-A7EBED163986}" destId="{3CD4A769-1117-44A5-B399-0B09DE2A148C}" srcOrd="1" destOrd="0" presId="urn:microsoft.com/office/officeart/2005/8/layout/orgChart1"/>
    <dgm:cxn modelId="{2317F62A-E87A-4340-A65D-E17A1B62278A}" type="presOf" srcId="{55A9731B-A9E9-4BAF-8C66-7DDAF6A69AB0}" destId="{A54254AC-F295-4C4F-8A1D-DF01B4CC5FCE}" srcOrd="0" destOrd="0" presId="urn:microsoft.com/office/officeart/2005/8/layout/orgChart1"/>
    <dgm:cxn modelId="{A2761C35-50D3-454C-BF45-F2A559A03A0D}" srcId="{FD2970C1-8545-4D35-85E0-639CFD310500}" destId="{06CE6EDB-C6B0-4F0E-842F-D96B33416CD9}" srcOrd="0" destOrd="0" parTransId="{309E7FDE-59CE-4EFA-9467-861C6CD59C5D}" sibTransId="{5261FF82-3CDB-410F-AF74-D4A590D71FD9}"/>
    <dgm:cxn modelId="{33289735-749F-4DFC-8670-ECD8DAF7046D}" type="presOf" srcId="{A88435AA-E871-488F-A730-D5F149AECE48}" destId="{9179AD5D-07EE-4452-AF67-2B11C810D304}" srcOrd="0" destOrd="0" presId="urn:microsoft.com/office/officeart/2005/8/layout/orgChart1"/>
    <dgm:cxn modelId="{EDAE6E36-3CD1-4B37-9809-CCEDBE50F19B}" type="presOf" srcId="{B06B0A28-5202-48D5-8D32-A7EBED163986}" destId="{43501F1E-3F23-4D70-A85F-35DD1F0FDF9F}" srcOrd="0" destOrd="0" presId="urn:microsoft.com/office/officeart/2005/8/layout/orgChart1"/>
    <dgm:cxn modelId="{47DA5F3B-C316-48B6-AE6D-C4D466DC5BB8}" type="presOf" srcId="{06CE6EDB-C6B0-4F0E-842F-D96B33416CD9}" destId="{79037AD5-3D2D-4CC0-A43B-F5E37B52063E}" srcOrd="1" destOrd="0" presId="urn:microsoft.com/office/officeart/2005/8/layout/orgChart1"/>
    <dgm:cxn modelId="{A37B543F-6694-4669-B433-88D47D770688}" srcId="{FC9B7E09-E32F-4232-B7E3-0C61E96A9D54}" destId="{9BCD9750-550F-41FA-9804-A5BAF8EE8F70}" srcOrd="0" destOrd="0" parTransId="{B7FE09CA-F7F2-4763-B86C-E8F2968221A6}" sibTransId="{B4A49649-0726-4560-95B5-213BF308CD53}"/>
    <dgm:cxn modelId="{75334D40-3667-4F59-B0D1-9C8069F59FBE}" type="presOf" srcId="{11CF03AA-04C0-4457-A14C-ACFD43B15F54}" destId="{AF857ED0-770C-4E34-AB8C-9E01BD58F858}" srcOrd="1" destOrd="0" presId="urn:microsoft.com/office/officeart/2005/8/layout/orgChart1"/>
    <dgm:cxn modelId="{E06EEB65-785F-48A1-9005-2CBE820FD7E1}" type="presOf" srcId="{108C1445-971E-4131-820C-9435A1BD59F6}" destId="{18BC79C4-0CAC-4059-960B-74CAD7C2AD1C}" srcOrd="0" destOrd="0" presId="urn:microsoft.com/office/officeart/2005/8/layout/orgChart1"/>
    <dgm:cxn modelId="{2444E066-A8F4-4B37-9D8F-38A0A3ECFC69}" srcId="{06CE6EDB-C6B0-4F0E-842F-D96B33416CD9}" destId="{E292808C-6A02-49F3-9504-3A73305CDA69}" srcOrd="1" destOrd="0" parTransId="{44547905-B471-4D9F-9A1A-88F430A9579F}" sibTransId="{D42CF0B2-60F2-4B9C-B847-D6FE254C0DF5}"/>
    <dgm:cxn modelId="{43FDE349-D461-4D4F-B37B-229ECC45A09B}" type="presOf" srcId="{B73F8CF0-8660-4F72-8B2B-4645922F5406}" destId="{9C86BB2F-D1EE-4871-A339-C3EB4252E82D}" srcOrd="1" destOrd="0" presId="urn:microsoft.com/office/officeart/2005/8/layout/orgChart1"/>
    <dgm:cxn modelId="{0E020A4D-2971-404F-804A-3D80B2D93E35}" type="presOf" srcId="{E292808C-6A02-49F3-9504-3A73305CDA69}" destId="{C0742882-2379-4777-88FA-95975AD62683}" srcOrd="1" destOrd="0" presId="urn:microsoft.com/office/officeart/2005/8/layout/orgChart1"/>
    <dgm:cxn modelId="{DFA32254-EAF7-4233-9763-5034109AC18C}" type="presOf" srcId="{B7FE09CA-F7F2-4763-B86C-E8F2968221A6}" destId="{FA31DC2D-05C2-4A8F-A26E-CCA69C77AD72}" srcOrd="0" destOrd="0" presId="urn:microsoft.com/office/officeart/2005/8/layout/orgChart1"/>
    <dgm:cxn modelId="{8CCDD457-25FF-4462-810E-15D36D779847}" type="presOf" srcId="{E292808C-6A02-49F3-9504-3A73305CDA69}" destId="{6EB556A1-74FF-4700-8129-4C39B067FE3A}" srcOrd="0" destOrd="0" presId="urn:microsoft.com/office/officeart/2005/8/layout/orgChart1"/>
    <dgm:cxn modelId="{76D90958-D09D-4589-A4D8-B965147FD0EA}" srcId="{11CF03AA-04C0-4457-A14C-ACFD43B15F54}" destId="{B73F8CF0-8660-4F72-8B2B-4645922F5406}" srcOrd="0" destOrd="0" parTransId="{A88435AA-E871-488F-A730-D5F149AECE48}" sibTransId="{34A35C45-B2CD-455F-846D-36628B681ED5}"/>
    <dgm:cxn modelId="{9AD90D59-DE55-4AF3-8BBB-44CC63091EE0}" type="presOf" srcId="{0E77EE15-64A9-4625-892C-5685120E3A58}" destId="{00F47FF4-E418-4B4A-A0FB-3A62E5550A11}" srcOrd="0" destOrd="0" presId="urn:microsoft.com/office/officeart/2005/8/layout/orgChart1"/>
    <dgm:cxn modelId="{1EBB417D-9779-4B60-9134-C199C320E4D6}" srcId="{06CE6EDB-C6B0-4F0E-842F-D96B33416CD9}" destId="{13DD71EE-81C9-47A9-B5F5-CE80667F06B9}" srcOrd="3" destOrd="0" parTransId="{5FB35E9E-298D-4F6A-9F37-A7453FDC2F11}" sibTransId="{06D7EBBD-E22D-496B-8296-5B8186DCFA05}"/>
    <dgm:cxn modelId="{D7AA1E8A-5AC2-464E-AA3F-DDC528DF025F}" type="presOf" srcId="{11CF03AA-04C0-4457-A14C-ACFD43B15F54}" destId="{0308D243-DDC9-4038-8CF6-B301ED7D8692}" srcOrd="0" destOrd="0" presId="urn:microsoft.com/office/officeart/2005/8/layout/orgChart1"/>
    <dgm:cxn modelId="{CFBE008F-6FAF-4A6D-BC38-7596FD02261B}" type="presOf" srcId="{13DD71EE-81C9-47A9-B5F5-CE80667F06B9}" destId="{A37F47A9-4B1D-44AF-B94B-610D8976F8FC}" srcOrd="0" destOrd="0" presId="urn:microsoft.com/office/officeart/2005/8/layout/orgChart1"/>
    <dgm:cxn modelId="{65899E90-F52A-4858-9DCF-6988A83B48F0}" type="presOf" srcId="{9BCD9750-550F-41FA-9804-A5BAF8EE8F70}" destId="{A9AADA02-96C8-4036-84E2-232A7F8F4C08}" srcOrd="0" destOrd="0" presId="urn:microsoft.com/office/officeart/2005/8/layout/orgChart1"/>
    <dgm:cxn modelId="{816A7E9B-5614-418D-BBB1-080082D8FF8E}" type="presOf" srcId="{CEEC23FF-6A7A-43E5-BF58-456C013FD4C5}" destId="{31AE4EAD-9DC0-4078-9799-53A8DC35CB4E}" srcOrd="0" destOrd="0" presId="urn:microsoft.com/office/officeart/2005/8/layout/orgChart1"/>
    <dgm:cxn modelId="{4B0DDAAB-09CE-4BB8-97C8-D4FFFF436C4F}" srcId="{06CE6EDB-C6B0-4F0E-842F-D96B33416CD9}" destId="{11CF03AA-04C0-4457-A14C-ACFD43B15F54}" srcOrd="0" destOrd="0" parTransId="{55A9731B-A9E9-4BAF-8C66-7DDAF6A69AB0}" sibTransId="{E6F6EB3F-67C6-4244-9D2A-01789E23AB40}"/>
    <dgm:cxn modelId="{B1331BAC-6915-4183-B5F9-F82F9C0801B4}" type="presOf" srcId="{6623B5E4-F80A-4321-B5FC-396AB9D04775}" destId="{00FDC61B-6533-4E19-B062-8A26DB219D9C}" srcOrd="0" destOrd="0" presId="urn:microsoft.com/office/officeart/2005/8/layout/orgChart1"/>
    <dgm:cxn modelId="{ED7937B1-0A9E-4A30-9065-FE94BD7B7705}" type="presOf" srcId="{FC9B7E09-E32F-4232-B7E3-0C61E96A9D54}" destId="{F6AF2C52-9C71-456E-9220-0609D7AEFD20}" srcOrd="0" destOrd="0" presId="urn:microsoft.com/office/officeart/2005/8/layout/orgChart1"/>
    <dgm:cxn modelId="{B4FA5BB1-EA0F-4E27-9FEA-120FF065C421}" srcId="{06CE6EDB-C6B0-4F0E-842F-D96B33416CD9}" destId="{B06B0A28-5202-48D5-8D32-A7EBED163986}" srcOrd="5" destOrd="0" parTransId="{6623B5E4-F80A-4321-B5FC-396AB9D04775}" sibTransId="{E0C78117-ED40-449D-ADAB-BDADA48FFDFC}"/>
    <dgm:cxn modelId="{76BD78BD-926A-4D73-ACD7-E327986AEB6E}" type="presOf" srcId="{06CE6EDB-C6B0-4F0E-842F-D96B33416CD9}" destId="{CD960200-7CC7-42FD-AC13-B3F084AA5AFB}" srcOrd="0" destOrd="0" presId="urn:microsoft.com/office/officeart/2005/8/layout/orgChart1"/>
    <dgm:cxn modelId="{6E6E5AC5-DFBC-43CB-8E40-E4E11A0DC219}" type="presOf" srcId="{5FB35E9E-298D-4F6A-9F37-A7453FDC2F11}" destId="{182EE477-230B-4878-98C6-13F8FA62BA80}" srcOrd="0" destOrd="0" presId="urn:microsoft.com/office/officeart/2005/8/layout/orgChart1"/>
    <dgm:cxn modelId="{2269DCC9-F32D-4BB6-8714-1964BAD3E238}" srcId="{06CE6EDB-C6B0-4F0E-842F-D96B33416CD9}" destId="{58A5617D-FF8C-4C52-95B7-0692F7A5030E}" srcOrd="6" destOrd="0" parTransId="{E42D5C14-B646-4B7F-94A2-927D21976521}" sibTransId="{B8CCB0EE-D0CB-4172-A060-38C688F10C67}"/>
    <dgm:cxn modelId="{55021BCA-8A7D-4B93-8215-D27845B58F24}" type="presOf" srcId="{FC9B7E09-E32F-4232-B7E3-0C61E96A9D54}" destId="{33AAD4A1-7F15-46F9-A1FE-81FAEFDBB617}" srcOrd="1" destOrd="0" presId="urn:microsoft.com/office/officeart/2005/8/layout/orgChart1"/>
    <dgm:cxn modelId="{071B89CE-5489-4A39-A71B-0691645B777C}" type="presOf" srcId="{9BCD9750-550F-41FA-9804-A5BAF8EE8F70}" destId="{7B12729B-4568-40F4-A1D6-6D2BA69CBB7C}" srcOrd="1" destOrd="0" presId="urn:microsoft.com/office/officeart/2005/8/layout/orgChart1"/>
    <dgm:cxn modelId="{D6CABAD0-4D24-45D7-B19E-BEED3E4DB7B5}" type="presOf" srcId="{E42D5C14-B646-4B7F-94A2-927D21976521}" destId="{87496983-FC10-47A2-813F-9E2E962DBF4B}" srcOrd="0" destOrd="0" presId="urn:microsoft.com/office/officeart/2005/8/layout/orgChart1"/>
    <dgm:cxn modelId="{35D6C7D6-53F0-43C4-93CA-429D2A61ECC8}" type="presOf" srcId="{B73F8CF0-8660-4F72-8B2B-4645922F5406}" destId="{C3A7046D-3553-4920-B113-AF6514A7E2B3}" srcOrd="0" destOrd="0" presId="urn:microsoft.com/office/officeart/2005/8/layout/orgChart1"/>
    <dgm:cxn modelId="{0B96EDDB-31BC-406A-8204-58BE3BEC2EB4}" type="presOf" srcId="{A6F89C65-CCFC-4DDB-9CB2-957B46D6FCE8}" destId="{C7003B05-DFD7-41D3-9024-A1D78599DBE5}" srcOrd="0" destOrd="0" presId="urn:microsoft.com/office/officeart/2005/8/layout/orgChart1"/>
    <dgm:cxn modelId="{6A8726EE-922F-4DDC-BE5C-25F4C2AAE390}" type="presOf" srcId="{108C1445-971E-4131-820C-9435A1BD59F6}" destId="{8D85B6D0-025F-487D-B4D0-E427AA83CFBF}" srcOrd="1" destOrd="0" presId="urn:microsoft.com/office/officeart/2005/8/layout/orgChart1"/>
    <dgm:cxn modelId="{EA8D55F0-D6D0-436D-8774-F5D303F47E83}" srcId="{06CE6EDB-C6B0-4F0E-842F-D96B33416CD9}" destId="{FC9B7E09-E32F-4232-B7E3-0C61E96A9D54}" srcOrd="2" destOrd="0" parTransId="{0E77EE15-64A9-4625-892C-5685120E3A58}" sibTransId="{240E1C67-1D12-4BCD-93C7-C6BEF20F91D3}"/>
    <dgm:cxn modelId="{C37C4FF9-59CB-448B-9602-242CE8B67618}" type="presOf" srcId="{FD2970C1-8545-4D35-85E0-639CFD310500}" destId="{72044F91-C3B2-4CFD-88ED-C7B1BA8A229B}" srcOrd="0" destOrd="0" presId="urn:microsoft.com/office/officeart/2005/8/layout/orgChart1"/>
    <dgm:cxn modelId="{3D839FFA-3CD7-4197-BB16-6581C9184C51}" srcId="{06CE6EDB-C6B0-4F0E-842F-D96B33416CD9}" destId="{108C1445-971E-4131-820C-9435A1BD59F6}" srcOrd="4" destOrd="0" parTransId="{CEEC23FF-6A7A-43E5-BF58-456C013FD4C5}" sibTransId="{F49A28B7-F64F-4DBD-866E-708FB3F80924}"/>
    <dgm:cxn modelId="{12CFA4FD-06F7-4DE8-A2AF-07B443C7745E}" type="presOf" srcId="{2E58452F-3C67-4031-9352-9D17155BB346}" destId="{7018AA35-CAB9-4028-9501-AA7B5789DB9B}" srcOrd="0" destOrd="0" presId="urn:microsoft.com/office/officeart/2005/8/layout/orgChart1"/>
    <dgm:cxn modelId="{7048A9FD-942B-43CE-9BE5-F7C5DD666ACD}" type="presOf" srcId="{A6F89C65-CCFC-4DDB-9CB2-957B46D6FCE8}" destId="{EBE2035B-41A3-4E76-BBA3-EF9EF6D88066}" srcOrd="1" destOrd="0" presId="urn:microsoft.com/office/officeart/2005/8/layout/orgChart1"/>
    <dgm:cxn modelId="{19A4AF62-9327-421E-B3DB-96F19398BC12}" type="presParOf" srcId="{72044F91-C3B2-4CFD-88ED-C7B1BA8A229B}" destId="{C2C374DF-F20B-4697-BF3D-757C1F8FC378}" srcOrd="0" destOrd="0" presId="urn:microsoft.com/office/officeart/2005/8/layout/orgChart1"/>
    <dgm:cxn modelId="{75C5E759-33CD-4C64-9038-208B26C54619}" type="presParOf" srcId="{C2C374DF-F20B-4697-BF3D-757C1F8FC378}" destId="{83548D0E-6628-4860-8AA6-5EBCDB559390}" srcOrd="0" destOrd="0" presId="urn:microsoft.com/office/officeart/2005/8/layout/orgChart1"/>
    <dgm:cxn modelId="{8F64A66B-5A49-4020-AEE9-704B9762AA3D}" type="presParOf" srcId="{83548D0E-6628-4860-8AA6-5EBCDB559390}" destId="{CD960200-7CC7-42FD-AC13-B3F084AA5AFB}" srcOrd="0" destOrd="0" presId="urn:microsoft.com/office/officeart/2005/8/layout/orgChart1"/>
    <dgm:cxn modelId="{694BF149-85AB-4C0A-971D-ACA7B0C0FA1D}" type="presParOf" srcId="{83548D0E-6628-4860-8AA6-5EBCDB559390}" destId="{79037AD5-3D2D-4CC0-A43B-F5E37B52063E}" srcOrd="1" destOrd="0" presId="urn:microsoft.com/office/officeart/2005/8/layout/orgChart1"/>
    <dgm:cxn modelId="{9D15069A-3E9E-4DC0-B99E-0D5B5A05B3C6}" type="presParOf" srcId="{C2C374DF-F20B-4697-BF3D-757C1F8FC378}" destId="{5234A169-B46B-4BA3-B6EF-E726A61B50A7}" srcOrd="1" destOrd="0" presId="urn:microsoft.com/office/officeart/2005/8/layout/orgChart1"/>
    <dgm:cxn modelId="{397BBF52-1D15-410A-8874-1FBCE9805700}" type="presParOf" srcId="{5234A169-B46B-4BA3-B6EF-E726A61B50A7}" destId="{A54254AC-F295-4C4F-8A1D-DF01B4CC5FCE}" srcOrd="0" destOrd="0" presId="urn:microsoft.com/office/officeart/2005/8/layout/orgChart1"/>
    <dgm:cxn modelId="{0129AB41-3DFF-4BD9-A594-2DEEBCF24EEA}" type="presParOf" srcId="{5234A169-B46B-4BA3-B6EF-E726A61B50A7}" destId="{F61DDB38-B7FD-48D3-B860-BFD86A70E19B}" srcOrd="1" destOrd="0" presId="urn:microsoft.com/office/officeart/2005/8/layout/orgChart1"/>
    <dgm:cxn modelId="{67406979-2DFD-4119-92FA-2F67F92B2C48}" type="presParOf" srcId="{F61DDB38-B7FD-48D3-B860-BFD86A70E19B}" destId="{2546F951-4E54-4453-B6E3-D6884BBEC2D4}" srcOrd="0" destOrd="0" presId="urn:microsoft.com/office/officeart/2005/8/layout/orgChart1"/>
    <dgm:cxn modelId="{7E4009F9-5B58-4BF0-A997-238C8F3B4A1D}" type="presParOf" srcId="{2546F951-4E54-4453-B6E3-D6884BBEC2D4}" destId="{0308D243-DDC9-4038-8CF6-B301ED7D8692}" srcOrd="0" destOrd="0" presId="urn:microsoft.com/office/officeart/2005/8/layout/orgChart1"/>
    <dgm:cxn modelId="{85EE1F5A-5D37-4EC9-B610-B4A7DAD89B02}" type="presParOf" srcId="{2546F951-4E54-4453-B6E3-D6884BBEC2D4}" destId="{AF857ED0-770C-4E34-AB8C-9E01BD58F858}" srcOrd="1" destOrd="0" presId="urn:microsoft.com/office/officeart/2005/8/layout/orgChart1"/>
    <dgm:cxn modelId="{B9385C18-73DE-40BB-A0DA-14465ADF8104}" type="presParOf" srcId="{F61DDB38-B7FD-48D3-B860-BFD86A70E19B}" destId="{1E79218F-0446-4A4C-9295-E287EFD65CBC}" srcOrd="1" destOrd="0" presId="urn:microsoft.com/office/officeart/2005/8/layout/orgChart1"/>
    <dgm:cxn modelId="{28A5A700-4F46-47E4-A950-ED431D2B3C29}" type="presParOf" srcId="{1E79218F-0446-4A4C-9295-E287EFD65CBC}" destId="{9179AD5D-07EE-4452-AF67-2B11C810D304}" srcOrd="0" destOrd="0" presId="urn:microsoft.com/office/officeart/2005/8/layout/orgChart1"/>
    <dgm:cxn modelId="{B0B537E0-0933-4125-8486-29181C10D5D0}" type="presParOf" srcId="{1E79218F-0446-4A4C-9295-E287EFD65CBC}" destId="{6916D9A2-3947-41F2-BE60-5C54BB489E20}" srcOrd="1" destOrd="0" presId="urn:microsoft.com/office/officeart/2005/8/layout/orgChart1"/>
    <dgm:cxn modelId="{EE1E63EA-1B81-40D4-BCBC-B4D0DCF675A9}" type="presParOf" srcId="{6916D9A2-3947-41F2-BE60-5C54BB489E20}" destId="{3D994A5B-E3D4-4565-A477-A519CAE2D7DA}" srcOrd="0" destOrd="0" presId="urn:microsoft.com/office/officeart/2005/8/layout/orgChart1"/>
    <dgm:cxn modelId="{3F164AA9-4AD1-409D-B8DA-1EE3515E4211}" type="presParOf" srcId="{3D994A5B-E3D4-4565-A477-A519CAE2D7DA}" destId="{C3A7046D-3553-4920-B113-AF6514A7E2B3}" srcOrd="0" destOrd="0" presId="urn:microsoft.com/office/officeart/2005/8/layout/orgChart1"/>
    <dgm:cxn modelId="{566B9B57-82DA-461D-A706-D7DCFC28C205}" type="presParOf" srcId="{3D994A5B-E3D4-4565-A477-A519CAE2D7DA}" destId="{9C86BB2F-D1EE-4871-A339-C3EB4252E82D}" srcOrd="1" destOrd="0" presId="urn:microsoft.com/office/officeart/2005/8/layout/orgChart1"/>
    <dgm:cxn modelId="{618B1A64-884F-4AE3-AEAF-D9B2983DD603}" type="presParOf" srcId="{6916D9A2-3947-41F2-BE60-5C54BB489E20}" destId="{0902B9CC-A16B-42F7-B225-83D46ABDEFA0}" srcOrd="1" destOrd="0" presId="urn:microsoft.com/office/officeart/2005/8/layout/orgChart1"/>
    <dgm:cxn modelId="{8C17320F-59E0-4B3A-AB07-2E31E296B0B3}" type="presParOf" srcId="{6916D9A2-3947-41F2-BE60-5C54BB489E20}" destId="{E5516DB6-5214-444F-AF1F-74F4AEB49552}" srcOrd="2" destOrd="0" presId="urn:microsoft.com/office/officeart/2005/8/layout/orgChart1"/>
    <dgm:cxn modelId="{37341BA8-8BB0-448E-9705-956383CEFEBE}" type="presParOf" srcId="{F61DDB38-B7FD-48D3-B860-BFD86A70E19B}" destId="{9E8F2137-01EE-42A0-BDC9-0C328A09D31F}" srcOrd="2" destOrd="0" presId="urn:microsoft.com/office/officeart/2005/8/layout/orgChart1"/>
    <dgm:cxn modelId="{26D8E1F2-F0BA-488C-A25D-080D01378AE1}" type="presParOf" srcId="{5234A169-B46B-4BA3-B6EF-E726A61B50A7}" destId="{7C6EF7EF-3684-43D0-9823-2DABE85B7D3E}" srcOrd="2" destOrd="0" presId="urn:microsoft.com/office/officeart/2005/8/layout/orgChart1"/>
    <dgm:cxn modelId="{BA95D1A0-E5A7-4AA1-BAEC-C2B1B19E3AA0}" type="presParOf" srcId="{5234A169-B46B-4BA3-B6EF-E726A61B50A7}" destId="{74F22781-8C9E-4DA4-88BF-4E85BC2EE6F6}" srcOrd="3" destOrd="0" presId="urn:microsoft.com/office/officeart/2005/8/layout/orgChart1"/>
    <dgm:cxn modelId="{D7D83A80-4409-41B2-A27F-80CDE06D8FDF}" type="presParOf" srcId="{74F22781-8C9E-4DA4-88BF-4E85BC2EE6F6}" destId="{F35C66F5-2746-481C-A1E9-A2707DB7C3D0}" srcOrd="0" destOrd="0" presId="urn:microsoft.com/office/officeart/2005/8/layout/orgChart1"/>
    <dgm:cxn modelId="{5C99676B-E261-4F04-814C-08823F6C2918}" type="presParOf" srcId="{F35C66F5-2746-481C-A1E9-A2707DB7C3D0}" destId="{6EB556A1-74FF-4700-8129-4C39B067FE3A}" srcOrd="0" destOrd="0" presId="urn:microsoft.com/office/officeart/2005/8/layout/orgChart1"/>
    <dgm:cxn modelId="{AA4ECBC0-7AB4-49D3-8308-E888F346A0EE}" type="presParOf" srcId="{F35C66F5-2746-481C-A1E9-A2707DB7C3D0}" destId="{C0742882-2379-4777-88FA-95975AD62683}" srcOrd="1" destOrd="0" presId="urn:microsoft.com/office/officeart/2005/8/layout/orgChart1"/>
    <dgm:cxn modelId="{7AE4941E-F28E-47E7-ADCC-9AB34BD25420}" type="presParOf" srcId="{74F22781-8C9E-4DA4-88BF-4E85BC2EE6F6}" destId="{20DC05B8-70A3-4B8A-802F-981160336D07}" srcOrd="1" destOrd="0" presId="urn:microsoft.com/office/officeart/2005/8/layout/orgChart1"/>
    <dgm:cxn modelId="{0D6E8C38-A50C-43F7-ADD8-909D0DFDD3D2}" type="presParOf" srcId="{74F22781-8C9E-4DA4-88BF-4E85BC2EE6F6}" destId="{195AABBF-2C4E-44EE-9E2A-59B74A673261}" srcOrd="2" destOrd="0" presId="urn:microsoft.com/office/officeart/2005/8/layout/orgChart1"/>
    <dgm:cxn modelId="{FC083576-7CEA-450D-8B8A-1FC4C0E5B5CA}" type="presParOf" srcId="{5234A169-B46B-4BA3-B6EF-E726A61B50A7}" destId="{00F47FF4-E418-4B4A-A0FB-3A62E5550A11}" srcOrd="4" destOrd="0" presId="urn:microsoft.com/office/officeart/2005/8/layout/orgChart1"/>
    <dgm:cxn modelId="{D8E3E5A2-7B00-4013-9DFC-EFC49105E57C}" type="presParOf" srcId="{5234A169-B46B-4BA3-B6EF-E726A61B50A7}" destId="{DDFB3A7A-6E57-4BBC-8014-5561D951ECA5}" srcOrd="5" destOrd="0" presId="urn:microsoft.com/office/officeart/2005/8/layout/orgChart1"/>
    <dgm:cxn modelId="{E82C45C5-6CBE-48F3-9801-AB4D8DA27945}" type="presParOf" srcId="{DDFB3A7A-6E57-4BBC-8014-5561D951ECA5}" destId="{C3C93615-6D6A-45A8-863A-1C79861BA217}" srcOrd="0" destOrd="0" presId="urn:microsoft.com/office/officeart/2005/8/layout/orgChart1"/>
    <dgm:cxn modelId="{A9B2643C-6CB6-4FE0-B0CF-4B151E8D5FDE}" type="presParOf" srcId="{C3C93615-6D6A-45A8-863A-1C79861BA217}" destId="{F6AF2C52-9C71-456E-9220-0609D7AEFD20}" srcOrd="0" destOrd="0" presId="urn:microsoft.com/office/officeart/2005/8/layout/orgChart1"/>
    <dgm:cxn modelId="{6AF9B2B2-E3AC-4379-8492-5B536AC2B7F6}" type="presParOf" srcId="{C3C93615-6D6A-45A8-863A-1C79861BA217}" destId="{33AAD4A1-7F15-46F9-A1FE-81FAEFDBB617}" srcOrd="1" destOrd="0" presId="urn:microsoft.com/office/officeart/2005/8/layout/orgChart1"/>
    <dgm:cxn modelId="{0596E016-4578-4362-9A51-4688AECCB366}" type="presParOf" srcId="{DDFB3A7A-6E57-4BBC-8014-5561D951ECA5}" destId="{DD19E6F4-CEF1-46B8-B18D-C44F43D89A6F}" srcOrd="1" destOrd="0" presId="urn:microsoft.com/office/officeart/2005/8/layout/orgChart1"/>
    <dgm:cxn modelId="{78AB26B0-6BB3-4BD1-B301-B7FEB5CA5D01}" type="presParOf" srcId="{DD19E6F4-CEF1-46B8-B18D-C44F43D89A6F}" destId="{FA31DC2D-05C2-4A8F-A26E-CCA69C77AD72}" srcOrd="0" destOrd="0" presId="urn:microsoft.com/office/officeart/2005/8/layout/orgChart1"/>
    <dgm:cxn modelId="{382576DE-A1E5-4B80-928C-08A3D06B091B}" type="presParOf" srcId="{DD19E6F4-CEF1-46B8-B18D-C44F43D89A6F}" destId="{CF9C37A9-D667-4B5B-89E8-C18152E6F37A}" srcOrd="1" destOrd="0" presId="urn:microsoft.com/office/officeart/2005/8/layout/orgChart1"/>
    <dgm:cxn modelId="{83637D2F-2916-442B-AC5F-71F5092B9C5B}" type="presParOf" srcId="{CF9C37A9-D667-4B5B-89E8-C18152E6F37A}" destId="{DE26FF2A-7559-44FC-86FA-459B73A09150}" srcOrd="0" destOrd="0" presId="urn:microsoft.com/office/officeart/2005/8/layout/orgChart1"/>
    <dgm:cxn modelId="{332FE66E-2542-491C-B51E-F55894B0B8A7}" type="presParOf" srcId="{DE26FF2A-7559-44FC-86FA-459B73A09150}" destId="{A9AADA02-96C8-4036-84E2-232A7F8F4C08}" srcOrd="0" destOrd="0" presId="urn:microsoft.com/office/officeart/2005/8/layout/orgChart1"/>
    <dgm:cxn modelId="{20065E8E-3AF1-4C55-BECF-2985B8A99E14}" type="presParOf" srcId="{DE26FF2A-7559-44FC-86FA-459B73A09150}" destId="{7B12729B-4568-40F4-A1D6-6D2BA69CBB7C}" srcOrd="1" destOrd="0" presId="urn:microsoft.com/office/officeart/2005/8/layout/orgChart1"/>
    <dgm:cxn modelId="{04AE2F23-73BD-4B9B-B967-10E69E6C6DB2}" type="presParOf" srcId="{CF9C37A9-D667-4B5B-89E8-C18152E6F37A}" destId="{6202C8B7-99B8-4CA5-B1FE-69C66F3E449C}" srcOrd="1" destOrd="0" presId="urn:microsoft.com/office/officeart/2005/8/layout/orgChart1"/>
    <dgm:cxn modelId="{F64EB4B6-940F-4C32-A7E0-01DFE996997E}" type="presParOf" srcId="{CF9C37A9-D667-4B5B-89E8-C18152E6F37A}" destId="{F475200C-78F3-43BF-8CCD-A52F1D3FEA50}" srcOrd="2" destOrd="0" presId="urn:microsoft.com/office/officeart/2005/8/layout/orgChart1"/>
    <dgm:cxn modelId="{F63104B7-0039-4CDE-B05A-5A02D395621C}" type="presParOf" srcId="{DD19E6F4-CEF1-46B8-B18D-C44F43D89A6F}" destId="{7018AA35-CAB9-4028-9501-AA7B5789DB9B}" srcOrd="2" destOrd="0" presId="urn:microsoft.com/office/officeart/2005/8/layout/orgChart1"/>
    <dgm:cxn modelId="{1F58421C-6E2A-4F50-90E6-33EC70DE5FF8}" type="presParOf" srcId="{DD19E6F4-CEF1-46B8-B18D-C44F43D89A6F}" destId="{EA72C404-7245-4B3A-98EC-DF7AA594CECE}" srcOrd="3" destOrd="0" presId="urn:microsoft.com/office/officeart/2005/8/layout/orgChart1"/>
    <dgm:cxn modelId="{300DAE8B-F7F5-4CC4-9E0D-3E44F504807C}" type="presParOf" srcId="{EA72C404-7245-4B3A-98EC-DF7AA594CECE}" destId="{32640B2B-A65B-44E7-90FE-77CA6EAE9CF9}" srcOrd="0" destOrd="0" presId="urn:microsoft.com/office/officeart/2005/8/layout/orgChart1"/>
    <dgm:cxn modelId="{FA9BE410-29F5-412E-B5E2-209C6063F7AC}" type="presParOf" srcId="{32640B2B-A65B-44E7-90FE-77CA6EAE9CF9}" destId="{C7003B05-DFD7-41D3-9024-A1D78599DBE5}" srcOrd="0" destOrd="0" presId="urn:microsoft.com/office/officeart/2005/8/layout/orgChart1"/>
    <dgm:cxn modelId="{A3B72F71-D0C6-4E13-B9BD-7F40C1A4EF64}" type="presParOf" srcId="{32640B2B-A65B-44E7-90FE-77CA6EAE9CF9}" destId="{EBE2035B-41A3-4E76-BBA3-EF9EF6D88066}" srcOrd="1" destOrd="0" presId="urn:microsoft.com/office/officeart/2005/8/layout/orgChart1"/>
    <dgm:cxn modelId="{4F2FB7DF-80B3-42B6-95B6-82212F9FF008}" type="presParOf" srcId="{EA72C404-7245-4B3A-98EC-DF7AA594CECE}" destId="{8F186D75-791C-4EEA-B790-15F16939E344}" srcOrd="1" destOrd="0" presId="urn:microsoft.com/office/officeart/2005/8/layout/orgChart1"/>
    <dgm:cxn modelId="{97244D04-954E-49FE-A978-56E6A9193358}" type="presParOf" srcId="{EA72C404-7245-4B3A-98EC-DF7AA594CECE}" destId="{9771073B-7EE5-4943-9A65-77BFF7B676ED}" srcOrd="2" destOrd="0" presId="urn:microsoft.com/office/officeart/2005/8/layout/orgChart1"/>
    <dgm:cxn modelId="{DF3FA5DA-D377-4FB1-9724-E7CC45B3585A}" type="presParOf" srcId="{DDFB3A7A-6E57-4BBC-8014-5561D951ECA5}" destId="{1E40898B-33E6-4C8D-9A33-4A8FCCEABB4F}" srcOrd="2" destOrd="0" presId="urn:microsoft.com/office/officeart/2005/8/layout/orgChart1"/>
    <dgm:cxn modelId="{EE0C9C5E-77C9-49EA-BEDC-D6B9BC187756}" type="presParOf" srcId="{5234A169-B46B-4BA3-B6EF-E726A61B50A7}" destId="{182EE477-230B-4878-98C6-13F8FA62BA80}" srcOrd="6" destOrd="0" presId="urn:microsoft.com/office/officeart/2005/8/layout/orgChart1"/>
    <dgm:cxn modelId="{E3E933C1-2CC0-4827-9861-42F5B57CB257}" type="presParOf" srcId="{5234A169-B46B-4BA3-B6EF-E726A61B50A7}" destId="{7B2657A1-6C9E-4488-819E-E52A70C1026C}" srcOrd="7" destOrd="0" presId="urn:microsoft.com/office/officeart/2005/8/layout/orgChart1"/>
    <dgm:cxn modelId="{439ED769-5064-42C4-AA47-D8D2D2780A3F}" type="presParOf" srcId="{7B2657A1-6C9E-4488-819E-E52A70C1026C}" destId="{36819B5E-77B7-4CEF-8E4E-6437F721B8A2}" srcOrd="0" destOrd="0" presId="urn:microsoft.com/office/officeart/2005/8/layout/orgChart1"/>
    <dgm:cxn modelId="{386D74B1-53EE-428F-9120-0181CBBA6266}" type="presParOf" srcId="{36819B5E-77B7-4CEF-8E4E-6437F721B8A2}" destId="{A37F47A9-4B1D-44AF-B94B-610D8976F8FC}" srcOrd="0" destOrd="0" presId="urn:microsoft.com/office/officeart/2005/8/layout/orgChart1"/>
    <dgm:cxn modelId="{2A5302CB-DF60-4D11-9434-C7B0FF028933}" type="presParOf" srcId="{36819B5E-77B7-4CEF-8E4E-6437F721B8A2}" destId="{BBD03F15-B1DF-4C40-9C37-AC293825F33A}" srcOrd="1" destOrd="0" presId="urn:microsoft.com/office/officeart/2005/8/layout/orgChart1"/>
    <dgm:cxn modelId="{BE3403FC-7BEB-4040-8A2B-D78712FE0C0E}" type="presParOf" srcId="{7B2657A1-6C9E-4488-819E-E52A70C1026C}" destId="{AA6C2B75-C6D8-43AF-AB60-9C8A83DE5691}" srcOrd="1" destOrd="0" presId="urn:microsoft.com/office/officeart/2005/8/layout/orgChart1"/>
    <dgm:cxn modelId="{4336980E-C3DE-43FA-8937-E71C46F3EB97}" type="presParOf" srcId="{7B2657A1-6C9E-4488-819E-E52A70C1026C}" destId="{E474537D-D0DC-4746-9868-C1242B2B3A13}" srcOrd="2" destOrd="0" presId="urn:microsoft.com/office/officeart/2005/8/layout/orgChart1"/>
    <dgm:cxn modelId="{BC17962E-F078-4567-967F-3CE2FD164388}" type="presParOf" srcId="{5234A169-B46B-4BA3-B6EF-E726A61B50A7}" destId="{31AE4EAD-9DC0-4078-9799-53A8DC35CB4E}" srcOrd="8" destOrd="0" presId="urn:microsoft.com/office/officeart/2005/8/layout/orgChart1"/>
    <dgm:cxn modelId="{185F9FD8-7C3D-4DD1-86C8-3E343C1D7A32}" type="presParOf" srcId="{5234A169-B46B-4BA3-B6EF-E726A61B50A7}" destId="{8639E07B-0136-4792-B03F-F3065D58D384}" srcOrd="9" destOrd="0" presId="urn:microsoft.com/office/officeart/2005/8/layout/orgChart1"/>
    <dgm:cxn modelId="{2D5DF24C-E3E3-4360-96C5-C0A3E2F19591}" type="presParOf" srcId="{8639E07B-0136-4792-B03F-F3065D58D384}" destId="{82901A84-BFAF-494E-90F5-A3EFC2890109}" srcOrd="0" destOrd="0" presId="urn:microsoft.com/office/officeart/2005/8/layout/orgChart1"/>
    <dgm:cxn modelId="{3D0112E4-3987-41CD-89E0-3B160C6B17B4}" type="presParOf" srcId="{82901A84-BFAF-494E-90F5-A3EFC2890109}" destId="{18BC79C4-0CAC-4059-960B-74CAD7C2AD1C}" srcOrd="0" destOrd="0" presId="urn:microsoft.com/office/officeart/2005/8/layout/orgChart1"/>
    <dgm:cxn modelId="{E7FA692D-AC4E-486F-994D-234DC535ABBF}" type="presParOf" srcId="{82901A84-BFAF-494E-90F5-A3EFC2890109}" destId="{8D85B6D0-025F-487D-B4D0-E427AA83CFBF}" srcOrd="1" destOrd="0" presId="urn:microsoft.com/office/officeart/2005/8/layout/orgChart1"/>
    <dgm:cxn modelId="{2B13E89D-A22C-40E5-8C3D-CA9EF3F1BD68}" type="presParOf" srcId="{8639E07B-0136-4792-B03F-F3065D58D384}" destId="{47574A98-4123-4BDE-B040-5D8A8C5C439E}" srcOrd="1" destOrd="0" presId="urn:microsoft.com/office/officeart/2005/8/layout/orgChart1"/>
    <dgm:cxn modelId="{E3064167-14DE-41E2-9066-C85C1EB1FDFD}" type="presParOf" srcId="{8639E07B-0136-4792-B03F-F3065D58D384}" destId="{F6AD10FE-1E19-43A5-8541-44EF2B839252}" srcOrd="2" destOrd="0" presId="urn:microsoft.com/office/officeart/2005/8/layout/orgChart1"/>
    <dgm:cxn modelId="{7EC0B2C8-B352-428C-A51E-549B44C3D35D}" type="presParOf" srcId="{5234A169-B46B-4BA3-B6EF-E726A61B50A7}" destId="{00FDC61B-6533-4E19-B062-8A26DB219D9C}" srcOrd="10" destOrd="0" presId="urn:microsoft.com/office/officeart/2005/8/layout/orgChart1"/>
    <dgm:cxn modelId="{3CC946CB-9DAC-4CD7-B5A5-15EB55705B1A}" type="presParOf" srcId="{5234A169-B46B-4BA3-B6EF-E726A61B50A7}" destId="{8B18E1FD-6F8A-4DD2-941E-AE797AAAC8E7}" srcOrd="11" destOrd="0" presId="urn:microsoft.com/office/officeart/2005/8/layout/orgChart1"/>
    <dgm:cxn modelId="{FDC0A261-9260-4845-B1AA-F6F5BBD90CE0}" type="presParOf" srcId="{8B18E1FD-6F8A-4DD2-941E-AE797AAAC8E7}" destId="{0A4F696A-741E-404B-BF18-81BF1EA8F187}" srcOrd="0" destOrd="0" presId="urn:microsoft.com/office/officeart/2005/8/layout/orgChart1"/>
    <dgm:cxn modelId="{172F8381-6D74-4819-9280-4A650265E854}" type="presParOf" srcId="{0A4F696A-741E-404B-BF18-81BF1EA8F187}" destId="{43501F1E-3F23-4D70-A85F-35DD1F0FDF9F}" srcOrd="0" destOrd="0" presId="urn:microsoft.com/office/officeart/2005/8/layout/orgChart1"/>
    <dgm:cxn modelId="{79B2059B-34F0-4A2C-A5A3-DE56F78C034D}" type="presParOf" srcId="{0A4F696A-741E-404B-BF18-81BF1EA8F187}" destId="{3CD4A769-1117-44A5-B399-0B09DE2A148C}" srcOrd="1" destOrd="0" presId="urn:microsoft.com/office/officeart/2005/8/layout/orgChart1"/>
    <dgm:cxn modelId="{9614A988-6EBE-45D6-B10F-1BC10B84814B}" type="presParOf" srcId="{8B18E1FD-6F8A-4DD2-941E-AE797AAAC8E7}" destId="{FFFF011D-CC32-46B4-A08F-715E2A1BC687}" srcOrd="1" destOrd="0" presId="urn:microsoft.com/office/officeart/2005/8/layout/orgChart1"/>
    <dgm:cxn modelId="{17E10732-17E6-4E75-980F-4C5F99E09CF4}" type="presParOf" srcId="{8B18E1FD-6F8A-4DD2-941E-AE797AAAC8E7}" destId="{74FED3DC-EE8A-4E26-9B06-AAF2304951C3}" srcOrd="2" destOrd="0" presId="urn:microsoft.com/office/officeart/2005/8/layout/orgChart1"/>
    <dgm:cxn modelId="{1F3F6E48-94DF-4F6D-B1B6-E5140194CC62}" type="presParOf" srcId="{5234A169-B46B-4BA3-B6EF-E726A61B50A7}" destId="{87496983-FC10-47A2-813F-9E2E962DBF4B}" srcOrd="12" destOrd="0" presId="urn:microsoft.com/office/officeart/2005/8/layout/orgChart1"/>
    <dgm:cxn modelId="{16ED4D90-6B48-471B-9F3A-E7BCFF158333}" type="presParOf" srcId="{5234A169-B46B-4BA3-B6EF-E726A61B50A7}" destId="{B2379FC5-00C3-4C8C-9AFD-88817820EE5A}" srcOrd="13" destOrd="0" presId="urn:microsoft.com/office/officeart/2005/8/layout/orgChart1"/>
    <dgm:cxn modelId="{DE41D62C-E2B4-47C6-83C7-9DE95031D4B9}" type="presParOf" srcId="{B2379FC5-00C3-4C8C-9AFD-88817820EE5A}" destId="{E7181D4F-1B99-46F2-95F4-41FA4E168572}" srcOrd="0" destOrd="0" presId="urn:microsoft.com/office/officeart/2005/8/layout/orgChart1"/>
    <dgm:cxn modelId="{AC607806-10C6-4727-9251-0E0A4048F6F8}" type="presParOf" srcId="{E7181D4F-1B99-46F2-95F4-41FA4E168572}" destId="{0E57842B-C94F-4A91-9989-594907AF786D}" srcOrd="0" destOrd="0" presId="urn:microsoft.com/office/officeart/2005/8/layout/orgChart1"/>
    <dgm:cxn modelId="{FDFD2048-4B63-460C-9F25-F0518741F1EE}" type="presParOf" srcId="{E7181D4F-1B99-46F2-95F4-41FA4E168572}" destId="{7545AF6E-EEF9-4A4C-BC2A-2242A53243BB}" srcOrd="1" destOrd="0" presId="urn:microsoft.com/office/officeart/2005/8/layout/orgChart1"/>
    <dgm:cxn modelId="{62ECF280-C513-4657-AC43-B8E2BCA68C69}" type="presParOf" srcId="{B2379FC5-00C3-4C8C-9AFD-88817820EE5A}" destId="{E32AC629-D38A-4E62-B8B3-7DD133304050}" srcOrd="1" destOrd="0" presId="urn:microsoft.com/office/officeart/2005/8/layout/orgChart1"/>
    <dgm:cxn modelId="{59C47081-84A8-48A4-9406-CEC567E948F5}" type="presParOf" srcId="{B2379FC5-00C3-4C8C-9AFD-88817820EE5A}" destId="{5213E106-BB24-4856-AD3D-79722A190CC3}" srcOrd="2" destOrd="0" presId="urn:microsoft.com/office/officeart/2005/8/layout/orgChart1"/>
    <dgm:cxn modelId="{616177FE-2002-49A6-ACBE-54E318AA44B6}" type="presParOf" srcId="{C2C374DF-F20B-4697-BF3D-757C1F8FC378}" destId="{7775370E-7CAD-44D0-8E28-A73D4D7F5DEB}" srcOrd="2" destOrd="0" presId="urn:microsoft.com/office/officeart/2005/8/layout/orgChart1"/>
  </dgm:cxnLst>
  <dgm:bg>
    <a:solidFill>
      <a:schemeClr val="bg1">
        <a:lumMod val="85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E25FFB-89D2-4ABF-B976-AABA1172AFC7}"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EF80DF79-71FC-4CF5-AFA1-D111B7158E3B}">
      <dgm:prSet/>
      <dgm:spPr/>
      <dgm:t>
        <a:bodyPr/>
        <a:lstStyle/>
        <a:p>
          <a:r>
            <a:rPr lang="en-US"/>
            <a:t>What is the Integrative Health capacity in your community? </a:t>
          </a:r>
        </a:p>
      </dgm:t>
    </dgm:pt>
    <dgm:pt modelId="{BA2D8686-3212-429A-8307-C4DDAE0CD6E6}" type="parTrans" cxnId="{B3A760A0-1D52-44AE-948F-031248DB3F9E}">
      <dgm:prSet/>
      <dgm:spPr/>
      <dgm:t>
        <a:bodyPr/>
        <a:lstStyle/>
        <a:p>
          <a:endParaRPr lang="en-US"/>
        </a:p>
      </dgm:t>
    </dgm:pt>
    <dgm:pt modelId="{C1A1CD7A-6138-4925-9E76-B32450F07DA8}" type="sibTrans" cxnId="{B3A760A0-1D52-44AE-948F-031248DB3F9E}">
      <dgm:prSet/>
      <dgm:spPr/>
      <dgm:t>
        <a:bodyPr/>
        <a:lstStyle/>
        <a:p>
          <a:endParaRPr lang="en-US"/>
        </a:p>
      </dgm:t>
    </dgm:pt>
    <dgm:pt modelId="{8BD3A6CB-961D-440B-AF87-86C50C1F5AA3}">
      <dgm:prSet/>
      <dgm:spPr/>
      <dgm:t>
        <a:bodyPr/>
        <a:lstStyle/>
        <a:p>
          <a:r>
            <a:rPr lang="en-US"/>
            <a:t>Where and how could the ECHO model be helpful for you? </a:t>
          </a:r>
        </a:p>
      </dgm:t>
    </dgm:pt>
    <dgm:pt modelId="{F69236F9-3555-422C-BAE7-02367A27507F}" type="parTrans" cxnId="{BF965DE8-9889-46C4-BE45-18620F616B5C}">
      <dgm:prSet/>
      <dgm:spPr/>
      <dgm:t>
        <a:bodyPr/>
        <a:lstStyle/>
        <a:p>
          <a:endParaRPr lang="en-US"/>
        </a:p>
      </dgm:t>
    </dgm:pt>
    <dgm:pt modelId="{7AB70F0E-7B8B-432D-ABBC-0E86E80AB594}" type="sibTrans" cxnId="{BF965DE8-9889-46C4-BE45-18620F616B5C}">
      <dgm:prSet/>
      <dgm:spPr/>
      <dgm:t>
        <a:bodyPr/>
        <a:lstStyle/>
        <a:p>
          <a:endParaRPr lang="en-US"/>
        </a:p>
      </dgm:t>
    </dgm:pt>
    <dgm:pt modelId="{DF9A0A5E-4A0C-4F3F-BC39-6DF7FE6A3CF3}">
      <dgm:prSet/>
      <dgm:spPr/>
      <dgm:t>
        <a:bodyPr/>
        <a:lstStyle/>
        <a:p>
          <a:r>
            <a:rPr lang="en-US"/>
            <a:t>If you could wave a </a:t>
          </a:r>
          <a:r>
            <a:rPr lang="en-US">
              <a:latin typeface="Calibri"/>
            </a:rPr>
            <a:t>wand</a:t>
          </a:r>
          <a:r>
            <a:rPr lang="en-US"/>
            <a:t> and spread knowledge – what knowledge would you want to spread? </a:t>
          </a:r>
        </a:p>
      </dgm:t>
    </dgm:pt>
    <dgm:pt modelId="{7829E30C-9370-421D-A41A-EF04C504A7CB}" type="parTrans" cxnId="{5B1E5B85-7925-4F50-90EE-8D3FD865B398}">
      <dgm:prSet/>
      <dgm:spPr/>
      <dgm:t>
        <a:bodyPr/>
        <a:lstStyle/>
        <a:p>
          <a:endParaRPr lang="en-US"/>
        </a:p>
      </dgm:t>
    </dgm:pt>
    <dgm:pt modelId="{73995723-D88C-40D0-8F9B-21B507B33779}" type="sibTrans" cxnId="{5B1E5B85-7925-4F50-90EE-8D3FD865B398}">
      <dgm:prSet/>
      <dgm:spPr/>
      <dgm:t>
        <a:bodyPr/>
        <a:lstStyle/>
        <a:p>
          <a:endParaRPr lang="en-US"/>
        </a:p>
      </dgm:t>
    </dgm:pt>
    <dgm:pt modelId="{79DF7E7A-4231-42C9-91CD-03FF09B09FF1}">
      <dgm:prSet/>
      <dgm:spPr/>
      <dgm:t>
        <a:bodyPr/>
        <a:lstStyle/>
        <a:p>
          <a:r>
            <a:rPr lang="en-US"/>
            <a:t>What are the things that your colleagues could address if they had more information/knowledge? </a:t>
          </a:r>
        </a:p>
      </dgm:t>
    </dgm:pt>
    <dgm:pt modelId="{9DA01E99-8527-4DD8-B542-B2CF8E85BB30}" type="parTrans" cxnId="{50AA4C07-6434-4976-BBE8-092046B3CD79}">
      <dgm:prSet/>
      <dgm:spPr/>
      <dgm:t>
        <a:bodyPr/>
        <a:lstStyle/>
        <a:p>
          <a:endParaRPr lang="en-US"/>
        </a:p>
      </dgm:t>
    </dgm:pt>
    <dgm:pt modelId="{CA0C1F6F-E15B-4EC2-9F38-52D999723195}" type="sibTrans" cxnId="{50AA4C07-6434-4976-BBE8-092046B3CD79}">
      <dgm:prSet/>
      <dgm:spPr/>
      <dgm:t>
        <a:bodyPr/>
        <a:lstStyle/>
        <a:p>
          <a:endParaRPr lang="en-US"/>
        </a:p>
      </dgm:t>
    </dgm:pt>
    <dgm:pt modelId="{0CB3D949-CAFB-473D-A9B0-C711F4723CAF}">
      <dgm:prSet/>
      <dgm:spPr/>
      <dgm:t>
        <a:bodyPr/>
        <a:lstStyle/>
        <a:p>
          <a:r>
            <a:rPr lang="en-US"/>
            <a:t>What IH services are or are not available for your community (barriers of finance, geography, knowledge, etc.)?</a:t>
          </a:r>
        </a:p>
      </dgm:t>
    </dgm:pt>
    <dgm:pt modelId="{30AF2003-4589-4998-9A54-0C4A9B2F1F10}" type="parTrans" cxnId="{E7552900-7545-4278-8F62-F2B2ED889481}">
      <dgm:prSet/>
      <dgm:spPr/>
      <dgm:t>
        <a:bodyPr/>
        <a:lstStyle/>
        <a:p>
          <a:endParaRPr lang="en-US"/>
        </a:p>
      </dgm:t>
    </dgm:pt>
    <dgm:pt modelId="{159C3026-6F28-4833-9E69-48857932CAE9}" type="sibTrans" cxnId="{E7552900-7545-4278-8F62-F2B2ED889481}">
      <dgm:prSet/>
      <dgm:spPr/>
      <dgm:t>
        <a:bodyPr/>
        <a:lstStyle/>
        <a:p>
          <a:endParaRPr lang="en-US"/>
        </a:p>
      </dgm:t>
    </dgm:pt>
    <dgm:pt modelId="{5C851848-4467-449E-BCAC-3D1E10DC2AFD}" type="pres">
      <dgm:prSet presAssocID="{A2E25FFB-89D2-4ABF-B976-AABA1172AFC7}" presName="diagram" presStyleCnt="0">
        <dgm:presLayoutVars>
          <dgm:dir/>
          <dgm:resizeHandles val="exact"/>
        </dgm:presLayoutVars>
      </dgm:prSet>
      <dgm:spPr/>
    </dgm:pt>
    <dgm:pt modelId="{938F24ED-FEF9-4B01-AA5C-B9A4825767A3}" type="pres">
      <dgm:prSet presAssocID="{EF80DF79-71FC-4CF5-AFA1-D111B7158E3B}" presName="node" presStyleLbl="node1" presStyleIdx="0" presStyleCnt="4">
        <dgm:presLayoutVars>
          <dgm:bulletEnabled val="1"/>
        </dgm:presLayoutVars>
      </dgm:prSet>
      <dgm:spPr/>
    </dgm:pt>
    <dgm:pt modelId="{473FF717-72D2-48CC-B7D4-99D552EFCA2E}" type="pres">
      <dgm:prSet presAssocID="{C1A1CD7A-6138-4925-9E76-B32450F07DA8}" presName="sibTrans" presStyleCnt="0"/>
      <dgm:spPr/>
    </dgm:pt>
    <dgm:pt modelId="{939DB32B-051D-4517-B8ED-6261D7616F6A}" type="pres">
      <dgm:prSet presAssocID="{8BD3A6CB-961D-440B-AF87-86C50C1F5AA3}" presName="node" presStyleLbl="node1" presStyleIdx="1" presStyleCnt="4">
        <dgm:presLayoutVars>
          <dgm:bulletEnabled val="1"/>
        </dgm:presLayoutVars>
      </dgm:prSet>
      <dgm:spPr/>
    </dgm:pt>
    <dgm:pt modelId="{9194E259-1801-41BA-9229-51D4DD1C2F95}" type="pres">
      <dgm:prSet presAssocID="{7AB70F0E-7B8B-432D-ABBC-0E86E80AB594}" presName="sibTrans" presStyleCnt="0"/>
      <dgm:spPr/>
    </dgm:pt>
    <dgm:pt modelId="{267BE86C-1007-4433-9E97-7773A4D415A9}" type="pres">
      <dgm:prSet presAssocID="{DF9A0A5E-4A0C-4F3F-BC39-6DF7FE6A3CF3}" presName="node" presStyleLbl="node1" presStyleIdx="2" presStyleCnt="4">
        <dgm:presLayoutVars>
          <dgm:bulletEnabled val="1"/>
        </dgm:presLayoutVars>
      </dgm:prSet>
      <dgm:spPr/>
    </dgm:pt>
    <dgm:pt modelId="{09068A00-8490-462A-AC67-7E6F8F1575F7}" type="pres">
      <dgm:prSet presAssocID="{73995723-D88C-40D0-8F9B-21B507B33779}" presName="sibTrans" presStyleCnt="0"/>
      <dgm:spPr/>
    </dgm:pt>
    <dgm:pt modelId="{4A9F8239-E152-4B88-AD6F-AF6B79AC86F7}" type="pres">
      <dgm:prSet presAssocID="{0CB3D949-CAFB-473D-A9B0-C711F4723CAF}" presName="node" presStyleLbl="node1" presStyleIdx="3" presStyleCnt="4">
        <dgm:presLayoutVars>
          <dgm:bulletEnabled val="1"/>
        </dgm:presLayoutVars>
      </dgm:prSet>
      <dgm:spPr/>
    </dgm:pt>
  </dgm:ptLst>
  <dgm:cxnLst>
    <dgm:cxn modelId="{E7552900-7545-4278-8F62-F2B2ED889481}" srcId="{A2E25FFB-89D2-4ABF-B976-AABA1172AFC7}" destId="{0CB3D949-CAFB-473D-A9B0-C711F4723CAF}" srcOrd="3" destOrd="0" parTransId="{30AF2003-4589-4998-9A54-0C4A9B2F1F10}" sibTransId="{159C3026-6F28-4833-9E69-48857932CAE9}"/>
    <dgm:cxn modelId="{50AA4C07-6434-4976-BBE8-092046B3CD79}" srcId="{DF9A0A5E-4A0C-4F3F-BC39-6DF7FE6A3CF3}" destId="{79DF7E7A-4231-42C9-91CD-03FF09B09FF1}" srcOrd="0" destOrd="0" parTransId="{9DA01E99-8527-4DD8-B542-B2CF8E85BB30}" sibTransId="{CA0C1F6F-E15B-4EC2-9F38-52D999723195}"/>
    <dgm:cxn modelId="{5E82E017-59F3-4DBA-ADF2-56E131549B55}" type="presOf" srcId="{DF9A0A5E-4A0C-4F3F-BC39-6DF7FE6A3CF3}" destId="{267BE86C-1007-4433-9E97-7773A4D415A9}" srcOrd="0" destOrd="0" presId="urn:microsoft.com/office/officeart/2005/8/layout/default"/>
    <dgm:cxn modelId="{70AE8425-397A-4FDE-BDCB-0FBFBFB9F537}" type="presOf" srcId="{79DF7E7A-4231-42C9-91CD-03FF09B09FF1}" destId="{267BE86C-1007-4433-9E97-7773A4D415A9}" srcOrd="0" destOrd="1" presId="urn:microsoft.com/office/officeart/2005/8/layout/default"/>
    <dgm:cxn modelId="{1A6C3E58-12AE-4D8D-9BDD-71A9F9FAA462}" type="presOf" srcId="{0CB3D949-CAFB-473D-A9B0-C711F4723CAF}" destId="{4A9F8239-E152-4B88-AD6F-AF6B79AC86F7}" srcOrd="0" destOrd="0" presId="urn:microsoft.com/office/officeart/2005/8/layout/default"/>
    <dgm:cxn modelId="{503EF478-4DB4-4FAB-9C73-57D70C34AF00}" type="presOf" srcId="{8BD3A6CB-961D-440B-AF87-86C50C1F5AA3}" destId="{939DB32B-051D-4517-B8ED-6261D7616F6A}" srcOrd="0" destOrd="0" presId="urn:microsoft.com/office/officeart/2005/8/layout/default"/>
    <dgm:cxn modelId="{5B1E5B85-7925-4F50-90EE-8D3FD865B398}" srcId="{A2E25FFB-89D2-4ABF-B976-AABA1172AFC7}" destId="{DF9A0A5E-4A0C-4F3F-BC39-6DF7FE6A3CF3}" srcOrd="2" destOrd="0" parTransId="{7829E30C-9370-421D-A41A-EF04C504A7CB}" sibTransId="{73995723-D88C-40D0-8F9B-21B507B33779}"/>
    <dgm:cxn modelId="{B3A760A0-1D52-44AE-948F-031248DB3F9E}" srcId="{A2E25FFB-89D2-4ABF-B976-AABA1172AFC7}" destId="{EF80DF79-71FC-4CF5-AFA1-D111B7158E3B}" srcOrd="0" destOrd="0" parTransId="{BA2D8686-3212-429A-8307-C4DDAE0CD6E6}" sibTransId="{C1A1CD7A-6138-4925-9E76-B32450F07DA8}"/>
    <dgm:cxn modelId="{A2E201A5-C288-4847-A772-FCF91F45A541}" type="presOf" srcId="{A2E25FFB-89D2-4ABF-B976-AABA1172AFC7}" destId="{5C851848-4467-449E-BCAC-3D1E10DC2AFD}" srcOrd="0" destOrd="0" presId="urn:microsoft.com/office/officeart/2005/8/layout/default"/>
    <dgm:cxn modelId="{7C906CDA-30C5-46D6-9EEF-650902A7FD20}" type="presOf" srcId="{EF80DF79-71FC-4CF5-AFA1-D111B7158E3B}" destId="{938F24ED-FEF9-4B01-AA5C-B9A4825767A3}" srcOrd="0" destOrd="0" presId="urn:microsoft.com/office/officeart/2005/8/layout/default"/>
    <dgm:cxn modelId="{BF965DE8-9889-46C4-BE45-18620F616B5C}" srcId="{A2E25FFB-89D2-4ABF-B976-AABA1172AFC7}" destId="{8BD3A6CB-961D-440B-AF87-86C50C1F5AA3}" srcOrd="1" destOrd="0" parTransId="{F69236F9-3555-422C-BAE7-02367A27507F}" sibTransId="{7AB70F0E-7B8B-432D-ABBC-0E86E80AB594}"/>
    <dgm:cxn modelId="{15773832-44C7-4ACA-B1D0-1B9106E946F3}" type="presParOf" srcId="{5C851848-4467-449E-BCAC-3D1E10DC2AFD}" destId="{938F24ED-FEF9-4B01-AA5C-B9A4825767A3}" srcOrd="0" destOrd="0" presId="urn:microsoft.com/office/officeart/2005/8/layout/default"/>
    <dgm:cxn modelId="{2307D5DA-B52E-483B-BBA8-5E22C81F31B2}" type="presParOf" srcId="{5C851848-4467-449E-BCAC-3D1E10DC2AFD}" destId="{473FF717-72D2-48CC-B7D4-99D552EFCA2E}" srcOrd="1" destOrd="0" presId="urn:microsoft.com/office/officeart/2005/8/layout/default"/>
    <dgm:cxn modelId="{E6EDED23-E9AD-4352-903A-21809BBB6F87}" type="presParOf" srcId="{5C851848-4467-449E-BCAC-3D1E10DC2AFD}" destId="{939DB32B-051D-4517-B8ED-6261D7616F6A}" srcOrd="2" destOrd="0" presId="urn:microsoft.com/office/officeart/2005/8/layout/default"/>
    <dgm:cxn modelId="{1B774DE7-DA49-4437-AC8B-ACF1462246C2}" type="presParOf" srcId="{5C851848-4467-449E-BCAC-3D1E10DC2AFD}" destId="{9194E259-1801-41BA-9229-51D4DD1C2F95}" srcOrd="3" destOrd="0" presId="urn:microsoft.com/office/officeart/2005/8/layout/default"/>
    <dgm:cxn modelId="{4970748F-B909-46C8-BCFA-D2B2F2329D93}" type="presParOf" srcId="{5C851848-4467-449E-BCAC-3D1E10DC2AFD}" destId="{267BE86C-1007-4433-9E97-7773A4D415A9}" srcOrd="4" destOrd="0" presId="urn:microsoft.com/office/officeart/2005/8/layout/default"/>
    <dgm:cxn modelId="{0761E08F-84AF-4224-90DB-D71209F1B8EA}" type="presParOf" srcId="{5C851848-4467-449E-BCAC-3D1E10DC2AFD}" destId="{09068A00-8490-462A-AC67-7E6F8F1575F7}" srcOrd="5" destOrd="0" presId="urn:microsoft.com/office/officeart/2005/8/layout/default"/>
    <dgm:cxn modelId="{4D63F490-E6A5-404B-9F2E-E8C213A9D0B7}" type="presParOf" srcId="{5C851848-4467-449E-BCAC-3D1E10DC2AFD}" destId="{4A9F8239-E152-4B88-AD6F-AF6B79AC86F7}"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E0B6752-D83A-4B8E-A866-C59AC5DC8E83}" type="doc">
      <dgm:prSet loTypeId="urn:microsoft.com/office/officeart/2005/8/layout/hProcess9" loCatId="process" qsTypeId="urn:microsoft.com/office/officeart/2005/8/quickstyle/simple1" qsCatId="simple" csTypeId="urn:microsoft.com/office/officeart/2005/8/colors/accent1_2" csCatId="accent1" phldr="1"/>
      <dgm:spPr/>
    </dgm:pt>
    <dgm:pt modelId="{64E9FEA3-DC7F-4EC7-9DC7-E3CF3D4D4794}">
      <dgm:prSet phldrT="[Text]" phldr="0"/>
      <dgm:spPr/>
      <dgm:t>
        <a:bodyPr/>
        <a:lstStyle/>
        <a:p>
          <a:pPr rtl="0"/>
          <a:r>
            <a:rPr lang="en-US">
              <a:latin typeface="Calibri"/>
            </a:rPr>
            <a:t>Pick a topic</a:t>
          </a:r>
          <a:endParaRPr lang="en-US"/>
        </a:p>
      </dgm:t>
    </dgm:pt>
    <dgm:pt modelId="{2C06D823-1C80-49E2-A568-FE3418C4C7B9}" type="parTrans" cxnId="{8F43A470-0694-4997-98F3-73C391D32C48}">
      <dgm:prSet/>
      <dgm:spPr/>
    </dgm:pt>
    <dgm:pt modelId="{4A2BA9C6-BB91-4716-9C23-A5A707EB8AD5}" type="sibTrans" cxnId="{8F43A470-0694-4997-98F3-73C391D32C48}">
      <dgm:prSet/>
      <dgm:spPr/>
    </dgm:pt>
    <dgm:pt modelId="{2941B4A5-7D10-4097-91AF-CFE2F6B94DE7}">
      <dgm:prSet phldrT="[Text]" phldr="0"/>
      <dgm:spPr/>
      <dgm:t>
        <a:bodyPr/>
        <a:lstStyle/>
        <a:p>
          <a:pPr rtl="0"/>
          <a:r>
            <a:rPr lang="en-US">
              <a:latin typeface="Calibri"/>
            </a:rPr>
            <a:t>Mission Statement </a:t>
          </a:r>
          <a:endParaRPr lang="en-US"/>
        </a:p>
      </dgm:t>
    </dgm:pt>
    <dgm:pt modelId="{9DE11508-A8C2-4735-B91E-44222C41DF40}" type="parTrans" cxnId="{6FB5E29F-8FCE-4619-8587-4D2C82052130}">
      <dgm:prSet/>
      <dgm:spPr/>
    </dgm:pt>
    <dgm:pt modelId="{1860C004-E24F-43A7-A7B3-E811DD425242}" type="sibTrans" cxnId="{6FB5E29F-8FCE-4619-8587-4D2C82052130}">
      <dgm:prSet/>
      <dgm:spPr/>
    </dgm:pt>
    <dgm:pt modelId="{C3D1CCA5-44BA-4981-9E6F-AE053CCF0978}">
      <dgm:prSet phldrT="[Text]" phldr="0"/>
      <dgm:spPr/>
      <dgm:t>
        <a:bodyPr/>
        <a:lstStyle/>
        <a:p>
          <a:pPr rtl="0"/>
          <a:r>
            <a:rPr lang="en-US">
              <a:latin typeface="Calibri"/>
            </a:rPr>
            <a:t>Sample Curriculum*</a:t>
          </a:r>
          <a:endParaRPr lang="en-US"/>
        </a:p>
      </dgm:t>
    </dgm:pt>
    <dgm:pt modelId="{2C455DC8-090F-4729-A669-65A40B258DFB}" type="parTrans" cxnId="{B13CAB9D-AE15-4F58-98E0-66FEA385A083}">
      <dgm:prSet/>
      <dgm:spPr/>
    </dgm:pt>
    <dgm:pt modelId="{6806621F-9B18-4796-9206-B8FDFB20834A}" type="sibTrans" cxnId="{B13CAB9D-AE15-4F58-98E0-66FEA385A083}">
      <dgm:prSet/>
      <dgm:spPr/>
    </dgm:pt>
    <dgm:pt modelId="{9084B725-DB44-4753-84C4-C08EA3194B4F}" type="pres">
      <dgm:prSet presAssocID="{5E0B6752-D83A-4B8E-A866-C59AC5DC8E83}" presName="CompostProcess" presStyleCnt="0">
        <dgm:presLayoutVars>
          <dgm:dir/>
          <dgm:resizeHandles val="exact"/>
        </dgm:presLayoutVars>
      </dgm:prSet>
      <dgm:spPr/>
    </dgm:pt>
    <dgm:pt modelId="{4068D6A1-8700-436F-8250-23EA2CC7867E}" type="pres">
      <dgm:prSet presAssocID="{5E0B6752-D83A-4B8E-A866-C59AC5DC8E83}" presName="arrow" presStyleLbl="bgShp" presStyleIdx="0" presStyleCnt="1"/>
      <dgm:spPr/>
    </dgm:pt>
    <dgm:pt modelId="{323D46E0-452C-45E8-8589-BA4335A224D0}" type="pres">
      <dgm:prSet presAssocID="{5E0B6752-D83A-4B8E-A866-C59AC5DC8E83}" presName="linearProcess" presStyleCnt="0"/>
      <dgm:spPr/>
    </dgm:pt>
    <dgm:pt modelId="{1D1338F2-C82E-4251-BB63-051EDC6D3F90}" type="pres">
      <dgm:prSet presAssocID="{64E9FEA3-DC7F-4EC7-9DC7-E3CF3D4D4794}" presName="textNode" presStyleLbl="node1" presStyleIdx="0" presStyleCnt="3">
        <dgm:presLayoutVars>
          <dgm:bulletEnabled val="1"/>
        </dgm:presLayoutVars>
      </dgm:prSet>
      <dgm:spPr/>
    </dgm:pt>
    <dgm:pt modelId="{69A5FA67-F0FD-4351-A634-1EA5F2EA92A8}" type="pres">
      <dgm:prSet presAssocID="{4A2BA9C6-BB91-4716-9C23-A5A707EB8AD5}" presName="sibTrans" presStyleCnt="0"/>
      <dgm:spPr/>
    </dgm:pt>
    <dgm:pt modelId="{F17021A6-20ED-4F9C-8D10-0032C33AEFF0}" type="pres">
      <dgm:prSet presAssocID="{2941B4A5-7D10-4097-91AF-CFE2F6B94DE7}" presName="textNode" presStyleLbl="node1" presStyleIdx="1" presStyleCnt="3">
        <dgm:presLayoutVars>
          <dgm:bulletEnabled val="1"/>
        </dgm:presLayoutVars>
      </dgm:prSet>
      <dgm:spPr/>
    </dgm:pt>
    <dgm:pt modelId="{766ADA60-CF73-4F08-B7BE-CD5031AA293A}" type="pres">
      <dgm:prSet presAssocID="{1860C004-E24F-43A7-A7B3-E811DD425242}" presName="sibTrans" presStyleCnt="0"/>
      <dgm:spPr/>
    </dgm:pt>
    <dgm:pt modelId="{130FFE41-54EA-41DC-BEB4-46E160443914}" type="pres">
      <dgm:prSet presAssocID="{C3D1CCA5-44BA-4981-9E6F-AE053CCF0978}" presName="textNode" presStyleLbl="node1" presStyleIdx="2" presStyleCnt="3">
        <dgm:presLayoutVars>
          <dgm:bulletEnabled val="1"/>
        </dgm:presLayoutVars>
      </dgm:prSet>
      <dgm:spPr/>
    </dgm:pt>
  </dgm:ptLst>
  <dgm:cxnLst>
    <dgm:cxn modelId="{8F43A470-0694-4997-98F3-73C391D32C48}" srcId="{5E0B6752-D83A-4B8E-A866-C59AC5DC8E83}" destId="{64E9FEA3-DC7F-4EC7-9DC7-E3CF3D4D4794}" srcOrd="0" destOrd="0" parTransId="{2C06D823-1C80-49E2-A568-FE3418C4C7B9}" sibTransId="{4A2BA9C6-BB91-4716-9C23-A5A707EB8AD5}"/>
    <dgm:cxn modelId="{B13CAB9D-AE15-4F58-98E0-66FEA385A083}" srcId="{5E0B6752-D83A-4B8E-A866-C59AC5DC8E83}" destId="{C3D1CCA5-44BA-4981-9E6F-AE053CCF0978}" srcOrd="2" destOrd="0" parTransId="{2C455DC8-090F-4729-A669-65A40B258DFB}" sibTransId="{6806621F-9B18-4796-9206-B8FDFB20834A}"/>
    <dgm:cxn modelId="{6FB5E29F-8FCE-4619-8587-4D2C82052130}" srcId="{5E0B6752-D83A-4B8E-A866-C59AC5DC8E83}" destId="{2941B4A5-7D10-4097-91AF-CFE2F6B94DE7}" srcOrd="1" destOrd="0" parTransId="{9DE11508-A8C2-4735-B91E-44222C41DF40}" sibTransId="{1860C004-E24F-43A7-A7B3-E811DD425242}"/>
    <dgm:cxn modelId="{B46E31A7-1C2F-4C78-A8EE-3C9E526EA694}" type="presOf" srcId="{C3D1CCA5-44BA-4981-9E6F-AE053CCF0978}" destId="{130FFE41-54EA-41DC-BEB4-46E160443914}" srcOrd="0" destOrd="0" presId="urn:microsoft.com/office/officeart/2005/8/layout/hProcess9"/>
    <dgm:cxn modelId="{CA2F5FCA-04EA-4C1C-8F80-A6785022D634}" type="presOf" srcId="{5E0B6752-D83A-4B8E-A866-C59AC5DC8E83}" destId="{9084B725-DB44-4753-84C4-C08EA3194B4F}" srcOrd="0" destOrd="0" presId="urn:microsoft.com/office/officeart/2005/8/layout/hProcess9"/>
    <dgm:cxn modelId="{E7B512D7-DE7F-4BDF-B45A-EDF6969D27AD}" type="presOf" srcId="{64E9FEA3-DC7F-4EC7-9DC7-E3CF3D4D4794}" destId="{1D1338F2-C82E-4251-BB63-051EDC6D3F90}" srcOrd="0" destOrd="0" presId="urn:microsoft.com/office/officeart/2005/8/layout/hProcess9"/>
    <dgm:cxn modelId="{5D03CEFE-F7BC-4CAB-8BD7-D67CD6A43A34}" type="presOf" srcId="{2941B4A5-7D10-4097-91AF-CFE2F6B94DE7}" destId="{F17021A6-20ED-4F9C-8D10-0032C33AEFF0}" srcOrd="0" destOrd="0" presId="urn:microsoft.com/office/officeart/2005/8/layout/hProcess9"/>
    <dgm:cxn modelId="{2AFAEC36-3016-4CD8-A8AA-DECADE1DC2A6}" type="presParOf" srcId="{9084B725-DB44-4753-84C4-C08EA3194B4F}" destId="{4068D6A1-8700-436F-8250-23EA2CC7867E}" srcOrd="0" destOrd="0" presId="urn:microsoft.com/office/officeart/2005/8/layout/hProcess9"/>
    <dgm:cxn modelId="{3CA9D402-7D4C-4DD3-B471-BA83439DC9D7}" type="presParOf" srcId="{9084B725-DB44-4753-84C4-C08EA3194B4F}" destId="{323D46E0-452C-45E8-8589-BA4335A224D0}" srcOrd="1" destOrd="0" presId="urn:microsoft.com/office/officeart/2005/8/layout/hProcess9"/>
    <dgm:cxn modelId="{8DC46D84-C0AF-49AA-ACBE-12995CC7D20E}" type="presParOf" srcId="{323D46E0-452C-45E8-8589-BA4335A224D0}" destId="{1D1338F2-C82E-4251-BB63-051EDC6D3F90}" srcOrd="0" destOrd="0" presId="urn:microsoft.com/office/officeart/2005/8/layout/hProcess9"/>
    <dgm:cxn modelId="{175F914E-4522-4085-A4F3-33F4A560B183}" type="presParOf" srcId="{323D46E0-452C-45E8-8589-BA4335A224D0}" destId="{69A5FA67-F0FD-4351-A634-1EA5F2EA92A8}" srcOrd="1" destOrd="0" presId="urn:microsoft.com/office/officeart/2005/8/layout/hProcess9"/>
    <dgm:cxn modelId="{86CDB145-4F1E-410B-A754-5D952F347091}" type="presParOf" srcId="{323D46E0-452C-45E8-8589-BA4335A224D0}" destId="{F17021A6-20ED-4F9C-8D10-0032C33AEFF0}" srcOrd="2" destOrd="0" presId="urn:microsoft.com/office/officeart/2005/8/layout/hProcess9"/>
    <dgm:cxn modelId="{4D7CC7DD-3B38-476B-AB15-8C4EC123EE5D}" type="presParOf" srcId="{323D46E0-452C-45E8-8589-BA4335A224D0}" destId="{766ADA60-CF73-4F08-B7BE-CD5031AA293A}" srcOrd="3" destOrd="0" presId="urn:microsoft.com/office/officeart/2005/8/layout/hProcess9"/>
    <dgm:cxn modelId="{C30A7361-D6B4-48C4-86D2-FE0DAD3689D2}" type="presParOf" srcId="{323D46E0-452C-45E8-8589-BA4335A224D0}" destId="{130FFE41-54EA-41DC-BEB4-46E160443914}" srcOrd="4" destOrd="0" presId="urn:microsoft.com/office/officeart/2005/8/layout/hProcess9"/>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93DFB3-8E90-425C-82CE-A9DAD51A75D6}"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C28B9E98-D4CB-4E13-999A-2DD2D852C373}">
      <dgm:prSet phldr="0"/>
      <dgm:spPr/>
      <dgm:t>
        <a:bodyPr/>
        <a:lstStyle/>
        <a:p>
          <a:pPr algn="l" rtl="0"/>
          <a:r>
            <a:rPr lang="en-US">
              <a:solidFill>
                <a:srgbClr val="000000"/>
              </a:solidFill>
              <a:latin typeface="Calibri"/>
            </a:rPr>
            <a:t>Timing </a:t>
          </a:r>
          <a:endParaRPr lang="en-US">
            <a:latin typeface="Calibri"/>
          </a:endParaRPr>
        </a:p>
      </dgm:t>
    </dgm:pt>
    <dgm:pt modelId="{2B09E82A-1F0A-4E1B-814B-CF93D251569D}" type="parTrans" cxnId="{51CA8237-0C53-492A-B496-AF3517AA0C30}">
      <dgm:prSet/>
      <dgm:spPr/>
    </dgm:pt>
    <dgm:pt modelId="{A100E048-5D9C-45DC-892B-053E63477D70}" type="sibTrans" cxnId="{51CA8237-0C53-492A-B496-AF3517AA0C30}">
      <dgm:prSet/>
      <dgm:spPr/>
    </dgm:pt>
    <dgm:pt modelId="{3DE6D1FB-DF8E-4357-BA0C-D009A1FE2C1A}">
      <dgm:prSet phldr="0"/>
      <dgm:spPr/>
      <dgm:t>
        <a:bodyPr/>
        <a:lstStyle/>
        <a:p>
          <a:pPr algn="l" rtl="0"/>
          <a:r>
            <a:rPr lang="en-US">
              <a:solidFill>
                <a:srgbClr val="000000"/>
              </a:solidFill>
              <a:latin typeface="Calibri"/>
            </a:rPr>
            <a:t>Spokes </a:t>
          </a:r>
          <a:endParaRPr lang="en-US">
            <a:latin typeface="Calibri"/>
          </a:endParaRPr>
        </a:p>
      </dgm:t>
    </dgm:pt>
    <dgm:pt modelId="{27AB12FB-2DBD-4884-BDC5-E991699A3834}" type="parTrans" cxnId="{45097142-4372-4668-9D3A-4C07A5D8684A}">
      <dgm:prSet/>
      <dgm:spPr/>
    </dgm:pt>
    <dgm:pt modelId="{0D7428F9-0E7F-4331-AAB5-203530AB69A7}" type="sibTrans" cxnId="{45097142-4372-4668-9D3A-4C07A5D8684A}">
      <dgm:prSet/>
      <dgm:spPr/>
    </dgm:pt>
    <dgm:pt modelId="{1A91E5EA-B49F-4EFF-84B6-9D7457A90C66}">
      <dgm:prSet phldr="0"/>
      <dgm:spPr/>
      <dgm:t>
        <a:bodyPr/>
        <a:lstStyle/>
        <a:p>
          <a:pPr algn="l" rtl="0"/>
          <a:r>
            <a:rPr lang="en-US">
              <a:solidFill>
                <a:srgbClr val="000000"/>
              </a:solidFill>
              <a:latin typeface="Calibri"/>
            </a:rPr>
            <a:t>ECHO format </a:t>
          </a:r>
          <a:endParaRPr lang="en-US">
            <a:latin typeface="Calibri"/>
          </a:endParaRPr>
        </a:p>
      </dgm:t>
    </dgm:pt>
    <dgm:pt modelId="{5D061327-54C7-466C-809C-612C234CE712}" type="parTrans" cxnId="{1C69508C-9FBD-4D56-8066-8FC24CEED3CC}">
      <dgm:prSet/>
      <dgm:spPr/>
    </dgm:pt>
    <dgm:pt modelId="{0FBBE6BF-A6D7-49F7-BDE1-F0F224E7F5FB}" type="sibTrans" cxnId="{1C69508C-9FBD-4D56-8066-8FC24CEED3CC}">
      <dgm:prSet/>
      <dgm:spPr/>
    </dgm:pt>
    <dgm:pt modelId="{8A80CB14-8A64-4B76-8E89-431D939C883B}">
      <dgm:prSet phldr="0"/>
      <dgm:spPr/>
      <dgm:t>
        <a:bodyPr/>
        <a:lstStyle/>
        <a:p>
          <a:pPr rtl="0"/>
          <a:r>
            <a:rPr lang="en-US">
              <a:solidFill>
                <a:srgbClr val="000000"/>
              </a:solidFill>
              <a:latin typeface="Calibri"/>
            </a:rPr>
            <a:t>CME/CE</a:t>
          </a:r>
          <a:r>
            <a:rPr lang="en-US">
              <a:latin typeface="Calibri"/>
            </a:rPr>
            <a:t>  </a:t>
          </a:r>
        </a:p>
      </dgm:t>
    </dgm:pt>
    <dgm:pt modelId="{6316B798-0040-44B9-818B-1361AA3B6282}" type="parTrans" cxnId="{C2094657-32B6-4E74-A6C1-B909DEE5A331}">
      <dgm:prSet/>
      <dgm:spPr/>
    </dgm:pt>
    <dgm:pt modelId="{5B6764A1-BDC3-48CC-A9EB-9D155EFBDA5E}" type="sibTrans" cxnId="{C2094657-32B6-4E74-A6C1-B909DEE5A331}">
      <dgm:prSet/>
      <dgm:spPr/>
    </dgm:pt>
    <dgm:pt modelId="{D1927805-406C-44D4-B68C-EAA862ABF309}" type="pres">
      <dgm:prSet presAssocID="{2093DFB3-8E90-425C-82CE-A9DAD51A75D6}" presName="cycle" presStyleCnt="0">
        <dgm:presLayoutVars>
          <dgm:dir/>
          <dgm:resizeHandles val="exact"/>
        </dgm:presLayoutVars>
      </dgm:prSet>
      <dgm:spPr/>
    </dgm:pt>
    <dgm:pt modelId="{AC7AA05C-B6BA-4FEA-B978-3A4452FCD9A1}" type="pres">
      <dgm:prSet presAssocID="{C28B9E98-D4CB-4E13-999A-2DD2D852C373}" presName="node" presStyleLbl="node1" presStyleIdx="0" presStyleCnt="4">
        <dgm:presLayoutVars>
          <dgm:bulletEnabled val="1"/>
        </dgm:presLayoutVars>
      </dgm:prSet>
      <dgm:spPr/>
    </dgm:pt>
    <dgm:pt modelId="{585D805C-0761-4466-AF26-87721A2612A0}" type="pres">
      <dgm:prSet presAssocID="{C28B9E98-D4CB-4E13-999A-2DD2D852C373}" presName="spNode" presStyleCnt="0"/>
      <dgm:spPr/>
    </dgm:pt>
    <dgm:pt modelId="{89C4E5BD-3FB9-4422-A611-03DB3219C023}" type="pres">
      <dgm:prSet presAssocID="{A100E048-5D9C-45DC-892B-053E63477D70}" presName="sibTrans" presStyleLbl="sibTrans1D1" presStyleIdx="0" presStyleCnt="4"/>
      <dgm:spPr/>
    </dgm:pt>
    <dgm:pt modelId="{2D10144B-1405-4C94-A457-A6B7D1839D70}" type="pres">
      <dgm:prSet presAssocID="{3DE6D1FB-DF8E-4357-BA0C-D009A1FE2C1A}" presName="node" presStyleLbl="node1" presStyleIdx="1" presStyleCnt="4">
        <dgm:presLayoutVars>
          <dgm:bulletEnabled val="1"/>
        </dgm:presLayoutVars>
      </dgm:prSet>
      <dgm:spPr/>
    </dgm:pt>
    <dgm:pt modelId="{6F4E18A3-0020-43DC-BFE6-AAEF76B6344B}" type="pres">
      <dgm:prSet presAssocID="{3DE6D1FB-DF8E-4357-BA0C-D009A1FE2C1A}" presName="spNode" presStyleCnt="0"/>
      <dgm:spPr/>
    </dgm:pt>
    <dgm:pt modelId="{4E9FDA21-317B-4738-A16A-27FC208D11F6}" type="pres">
      <dgm:prSet presAssocID="{0D7428F9-0E7F-4331-AAB5-203530AB69A7}" presName="sibTrans" presStyleLbl="sibTrans1D1" presStyleIdx="1" presStyleCnt="4"/>
      <dgm:spPr/>
    </dgm:pt>
    <dgm:pt modelId="{C8764085-1C63-4937-97C2-0A76410DEBD0}" type="pres">
      <dgm:prSet presAssocID="{8A80CB14-8A64-4B76-8E89-431D939C883B}" presName="node" presStyleLbl="node1" presStyleIdx="2" presStyleCnt="4">
        <dgm:presLayoutVars>
          <dgm:bulletEnabled val="1"/>
        </dgm:presLayoutVars>
      </dgm:prSet>
      <dgm:spPr/>
    </dgm:pt>
    <dgm:pt modelId="{9FAE1FDE-1B24-41C3-AE08-B572966E6B79}" type="pres">
      <dgm:prSet presAssocID="{8A80CB14-8A64-4B76-8E89-431D939C883B}" presName="spNode" presStyleCnt="0"/>
      <dgm:spPr/>
    </dgm:pt>
    <dgm:pt modelId="{9282E07F-1CD7-4A58-B160-A03B6AE106B6}" type="pres">
      <dgm:prSet presAssocID="{5B6764A1-BDC3-48CC-A9EB-9D155EFBDA5E}" presName="sibTrans" presStyleLbl="sibTrans1D1" presStyleIdx="2" presStyleCnt="4"/>
      <dgm:spPr/>
    </dgm:pt>
    <dgm:pt modelId="{72B57F9F-F687-4B5C-9DAB-B62ECFF71441}" type="pres">
      <dgm:prSet presAssocID="{1A91E5EA-B49F-4EFF-84B6-9D7457A90C66}" presName="node" presStyleLbl="node1" presStyleIdx="3" presStyleCnt="4">
        <dgm:presLayoutVars>
          <dgm:bulletEnabled val="1"/>
        </dgm:presLayoutVars>
      </dgm:prSet>
      <dgm:spPr/>
    </dgm:pt>
    <dgm:pt modelId="{323C16C2-6C60-4D26-B270-F0A57F173FDB}" type="pres">
      <dgm:prSet presAssocID="{1A91E5EA-B49F-4EFF-84B6-9D7457A90C66}" presName="spNode" presStyleCnt="0"/>
      <dgm:spPr/>
    </dgm:pt>
    <dgm:pt modelId="{23EA3FE5-C3E7-4744-A3F5-DE810EC8C2A9}" type="pres">
      <dgm:prSet presAssocID="{0FBBE6BF-A6D7-49F7-BDE1-F0F224E7F5FB}" presName="sibTrans" presStyleLbl="sibTrans1D1" presStyleIdx="3" presStyleCnt="4"/>
      <dgm:spPr/>
    </dgm:pt>
  </dgm:ptLst>
  <dgm:cxnLst>
    <dgm:cxn modelId="{1897AC1A-92E8-479A-950C-89B1E41EEE0C}" type="presOf" srcId="{A100E048-5D9C-45DC-892B-053E63477D70}" destId="{89C4E5BD-3FB9-4422-A611-03DB3219C023}" srcOrd="0" destOrd="0" presId="urn:microsoft.com/office/officeart/2005/8/layout/cycle6"/>
    <dgm:cxn modelId="{29145D27-5364-40ED-8A03-38D25028C2FD}" type="presOf" srcId="{0FBBE6BF-A6D7-49F7-BDE1-F0F224E7F5FB}" destId="{23EA3FE5-C3E7-4744-A3F5-DE810EC8C2A9}" srcOrd="0" destOrd="0" presId="urn:microsoft.com/office/officeart/2005/8/layout/cycle6"/>
    <dgm:cxn modelId="{51CA8237-0C53-492A-B496-AF3517AA0C30}" srcId="{2093DFB3-8E90-425C-82CE-A9DAD51A75D6}" destId="{C28B9E98-D4CB-4E13-999A-2DD2D852C373}" srcOrd="0" destOrd="0" parTransId="{2B09E82A-1F0A-4E1B-814B-CF93D251569D}" sibTransId="{A100E048-5D9C-45DC-892B-053E63477D70}"/>
    <dgm:cxn modelId="{1207723C-4FE3-430E-8149-BB03C283ED54}" type="presOf" srcId="{2093DFB3-8E90-425C-82CE-A9DAD51A75D6}" destId="{D1927805-406C-44D4-B68C-EAA862ABF309}" srcOrd="0" destOrd="0" presId="urn:microsoft.com/office/officeart/2005/8/layout/cycle6"/>
    <dgm:cxn modelId="{45097142-4372-4668-9D3A-4C07A5D8684A}" srcId="{2093DFB3-8E90-425C-82CE-A9DAD51A75D6}" destId="{3DE6D1FB-DF8E-4357-BA0C-D009A1FE2C1A}" srcOrd="1" destOrd="0" parTransId="{27AB12FB-2DBD-4884-BDC5-E991699A3834}" sibTransId="{0D7428F9-0E7F-4331-AAB5-203530AB69A7}"/>
    <dgm:cxn modelId="{6B4A284C-6BAF-42B9-9A24-B1DC437A60E5}" type="presOf" srcId="{8A80CB14-8A64-4B76-8E89-431D939C883B}" destId="{C8764085-1C63-4937-97C2-0A76410DEBD0}" srcOrd="0" destOrd="0" presId="urn:microsoft.com/office/officeart/2005/8/layout/cycle6"/>
    <dgm:cxn modelId="{C2094657-32B6-4E74-A6C1-B909DEE5A331}" srcId="{2093DFB3-8E90-425C-82CE-A9DAD51A75D6}" destId="{8A80CB14-8A64-4B76-8E89-431D939C883B}" srcOrd="2" destOrd="0" parTransId="{6316B798-0040-44B9-818B-1361AA3B6282}" sibTransId="{5B6764A1-BDC3-48CC-A9EB-9D155EFBDA5E}"/>
    <dgm:cxn modelId="{1C69508C-9FBD-4D56-8066-8FC24CEED3CC}" srcId="{2093DFB3-8E90-425C-82CE-A9DAD51A75D6}" destId="{1A91E5EA-B49F-4EFF-84B6-9D7457A90C66}" srcOrd="3" destOrd="0" parTransId="{5D061327-54C7-466C-809C-612C234CE712}" sibTransId="{0FBBE6BF-A6D7-49F7-BDE1-F0F224E7F5FB}"/>
    <dgm:cxn modelId="{0971F28D-7D38-4CAB-962B-C27A33D191F8}" type="presOf" srcId="{0D7428F9-0E7F-4331-AAB5-203530AB69A7}" destId="{4E9FDA21-317B-4738-A16A-27FC208D11F6}" srcOrd="0" destOrd="0" presId="urn:microsoft.com/office/officeart/2005/8/layout/cycle6"/>
    <dgm:cxn modelId="{0D11149C-DD82-4A86-A006-1BD1FFD7960C}" type="presOf" srcId="{C28B9E98-D4CB-4E13-999A-2DD2D852C373}" destId="{AC7AA05C-B6BA-4FEA-B978-3A4452FCD9A1}" srcOrd="0" destOrd="0" presId="urn:microsoft.com/office/officeart/2005/8/layout/cycle6"/>
    <dgm:cxn modelId="{C6261FDA-E806-452E-9225-85320E9E1E62}" type="presOf" srcId="{3DE6D1FB-DF8E-4357-BA0C-D009A1FE2C1A}" destId="{2D10144B-1405-4C94-A457-A6B7D1839D70}" srcOrd="0" destOrd="0" presId="urn:microsoft.com/office/officeart/2005/8/layout/cycle6"/>
    <dgm:cxn modelId="{A1E27DE3-2302-4093-8DF5-4498497B6901}" type="presOf" srcId="{1A91E5EA-B49F-4EFF-84B6-9D7457A90C66}" destId="{72B57F9F-F687-4B5C-9DAB-B62ECFF71441}" srcOrd="0" destOrd="0" presId="urn:microsoft.com/office/officeart/2005/8/layout/cycle6"/>
    <dgm:cxn modelId="{7FE236FF-DB6F-4826-A215-5C6DD0E85F85}" type="presOf" srcId="{5B6764A1-BDC3-48CC-A9EB-9D155EFBDA5E}" destId="{9282E07F-1CD7-4A58-B160-A03B6AE106B6}" srcOrd="0" destOrd="0" presId="urn:microsoft.com/office/officeart/2005/8/layout/cycle6"/>
    <dgm:cxn modelId="{4AFB8B54-63D6-42FF-8C44-9FF3BFD505E3}" type="presParOf" srcId="{D1927805-406C-44D4-B68C-EAA862ABF309}" destId="{AC7AA05C-B6BA-4FEA-B978-3A4452FCD9A1}" srcOrd="0" destOrd="0" presId="urn:microsoft.com/office/officeart/2005/8/layout/cycle6"/>
    <dgm:cxn modelId="{97E2E165-C771-4BA0-A4E4-DBA8F6423312}" type="presParOf" srcId="{D1927805-406C-44D4-B68C-EAA862ABF309}" destId="{585D805C-0761-4466-AF26-87721A2612A0}" srcOrd="1" destOrd="0" presId="urn:microsoft.com/office/officeart/2005/8/layout/cycle6"/>
    <dgm:cxn modelId="{BC74DAD5-8051-4DAF-8126-B4A4602C9539}" type="presParOf" srcId="{D1927805-406C-44D4-B68C-EAA862ABF309}" destId="{89C4E5BD-3FB9-4422-A611-03DB3219C023}" srcOrd="2" destOrd="0" presId="urn:microsoft.com/office/officeart/2005/8/layout/cycle6"/>
    <dgm:cxn modelId="{22A866CA-2C29-4D30-8C11-79D0D4E5EFE9}" type="presParOf" srcId="{D1927805-406C-44D4-B68C-EAA862ABF309}" destId="{2D10144B-1405-4C94-A457-A6B7D1839D70}" srcOrd="3" destOrd="0" presId="urn:microsoft.com/office/officeart/2005/8/layout/cycle6"/>
    <dgm:cxn modelId="{3305A594-A73C-49F8-B26C-F40755741ECE}" type="presParOf" srcId="{D1927805-406C-44D4-B68C-EAA862ABF309}" destId="{6F4E18A3-0020-43DC-BFE6-AAEF76B6344B}" srcOrd="4" destOrd="0" presId="urn:microsoft.com/office/officeart/2005/8/layout/cycle6"/>
    <dgm:cxn modelId="{1698EB6A-FE01-4B85-9C1F-4CBDCD8678EE}" type="presParOf" srcId="{D1927805-406C-44D4-B68C-EAA862ABF309}" destId="{4E9FDA21-317B-4738-A16A-27FC208D11F6}" srcOrd="5" destOrd="0" presId="urn:microsoft.com/office/officeart/2005/8/layout/cycle6"/>
    <dgm:cxn modelId="{F2DEE71A-934B-4C5C-B418-8FC354669798}" type="presParOf" srcId="{D1927805-406C-44D4-B68C-EAA862ABF309}" destId="{C8764085-1C63-4937-97C2-0A76410DEBD0}" srcOrd="6" destOrd="0" presId="urn:microsoft.com/office/officeart/2005/8/layout/cycle6"/>
    <dgm:cxn modelId="{7EBFA8FE-12F6-4AA7-AC17-3D306390830C}" type="presParOf" srcId="{D1927805-406C-44D4-B68C-EAA862ABF309}" destId="{9FAE1FDE-1B24-41C3-AE08-B572966E6B79}" srcOrd="7" destOrd="0" presId="urn:microsoft.com/office/officeart/2005/8/layout/cycle6"/>
    <dgm:cxn modelId="{F756C6DF-7EE8-4C25-AF4A-56C65B7FF2E9}" type="presParOf" srcId="{D1927805-406C-44D4-B68C-EAA862ABF309}" destId="{9282E07F-1CD7-4A58-B160-A03B6AE106B6}" srcOrd="8" destOrd="0" presId="urn:microsoft.com/office/officeart/2005/8/layout/cycle6"/>
    <dgm:cxn modelId="{8414E262-FBAD-4401-B488-20CCF4355905}" type="presParOf" srcId="{D1927805-406C-44D4-B68C-EAA862ABF309}" destId="{72B57F9F-F687-4B5C-9DAB-B62ECFF71441}" srcOrd="9" destOrd="0" presId="urn:microsoft.com/office/officeart/2005/8/layout/cycle6"/>
    <dgm:cxn modelId="{075E5FB0-6C3E-4DF4-9A3F-81E206E5713B}" type="presParOf" srcId="{D1927805-406C-44D4-B68C-EAA862ABF309}" destId="{323C16C2-6C60-4D26-B270-F0A57F173FDB}" srcOrd="10" destOrd="0" presId="urn:microsoft.com/office/officeart/2005/8/layout/cycle6"/>
    <dgm:cxn modelId="{2969418F-C57E-46AC-9101-C2BAC88D6F8E}" type="presParOf" srcId="{D1927805-406C-44D4-B68C-EAA862ABF309}" destId="{23EA3FE5-C3E7-4744-A3F5-DE810EC8C2A9}" srcOrd="11"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D862FE7-4F5A-40B0-9B5E-F28A374B2DC7}" type="doc">
      <dgm:prSet loTypeId="urn:microsoft.com/office/officeart/2018/2/layout/IconCircleList" loCatId="icon" qsTypeId="urn:microsoft.com/office/officeart/2005/8/quickstyle/simple1" qsCatId="simple" csTypeId="urn:microsoft.com/office/officeart/2005/8/colors/accent5_2" csCatId="accent5" phldr="1"/>
      <dgm:spPr/>
      <dgm:t>
        <a:bodyPr/>
        <a:lstStyle/>
        <a:p>
          <a:endParaRPr lang="en-US"/>
        </a:p>
      </dgm:t>
    </dgm:pt>
    <dgm:pt modelId="{693F9270-C11B-4A9C-BBFF-F2DE0A75A00D}">
      <dgm:prSet/>
      <dgm:spPr/>
      <dgm:t>
        <a:bodyPr/>
        <a:lstStyle/>
        <a:p>
          <a:pPr>
            <a:lnSpc>
              <a:spcPct val="100000"/>
            </a:lnSpc>
          </a:pPr>
          <a:r>
            <a:rPr lang="en-US"/>
            <a:t>Attendance</a:t>
          </a:r>
        </a:p>
      </dgm:t>
    </dgm:pt>
    <dgm:pt modelId="{4C98BCFA-3AF9-4521-9D40-8907015AC03E}" type="parTrans" cxnId="{956368E8-F670-4E1A-A381-B89AA0A45246}">
      <dgm:prSet/>
      <dgm:spPr/>
      <dgm:t>
        <a:bodyPr/>
        <a:lstStyle/>
        <a:p>
          <a:endParaRPr lang="en-US"/>
        </a:p>
      </dgm:t>
    </dgm:pt>
    <dgm:pt modelId="{CE857109-CD46-4B91-B396-595C33692224}" type="sibTrans" cxnId="{956368E8-F670-4E1A-A381-B89AA0A45246}">
      <dgm:prSet/>
      <dgm:spPr/>
      <dgm:t>
        <a:bodyPr/>
        <a:lstStyle/>
        <a:p>
          <a:pPr>
            <a:lnSpc>
              <a:spcPct val="100000"/>
            </a:lnSpc>
          </a:pPr>
          <a:endParaRPr lang="en-US"/>
        </a:p>
      </dgm:t>
    </dgm:pt>
    <dgm:pt modelId="{6542AE8B-4CDF-4ABF-B5B2-4C45BC2D9B84}">
      <dgm:prSet/>
      <dgm:spPr/>
      <dgm:t>
        <a:bodyPr/>
        <a:lstStyle/>
        <a:p>
          <a:pPr>
            <a:lnSpc>
              <a:spcPct val="100000"/>
            </a:lnSpc>
          </a:pPr>
          <a:r>
            <a:rPr lang="en-US"/>
            <a:t>Geographical reach</a:t>
          </a:r>
        </a:p>
      </dgm:t>
    </dgm:pt>
    <dgm:pt modelId="{2D765747-A7C1-4C50-8C3A-370B7ACB2EDB}" type="parTrans" cxnId="{FAF1DE38-7832-452F-9885-646F3945773F}">
      <dgm:prSet/>
      <dgm:spPr/>
      <dgm:t>
        <a:bodyPr/>
        <a:lstStyle/>
        <a:p>
          <a:endParaRPr lang="en-US"/>
        </a:p>
      </dgm:t>
    </dgm:pt>
    <dgm:pt modelId="{7728E66F-D1D3-4224-B90F-9594FD9FD8C2}" type="sibTrans" cxnId="{FAF1DE38-7832-452F-9885-646F3945773F}">
      <dgm:prSet/>
      <dgm:spPr/>
      <dgm:t>
        <a:bodyPr/>
        <a:lstStyle/>
        <a:p>
          <a:pPr>
            <a:lnSpc>
              <a:spcPct val="100000"/>
            </a:lnSpc>
          </a:pPr>
          <a:endParaRPr lang="en-US"/>
        </a:p>
      </dgm:t>
    </dgm:pt>
    <dgm:pt modelId="{31C0E6F0-B6B7-40BF-94B4-58232DEAF0CC}">
      <dgm:prSet/>
      <dgm:spPr/>
      <dgm:t>
        <a:bodyPr/>
        <a:lstStyle/>
        <a:p>
          <a:pPr>
            <a:lnSpc>
              <a:spcPct val="100000"/>
            </a:lnSpc>
          </a:pPr>
          <a:r>
            <a:rPr lang="en-US"/>
            <a:t>Engagement of spokes</a:t>
          </a:r>
        </a:p>
      </dgm:t>
    </dgm:pt>
    <dgm:pt modelId="{43DDD686-3745-40FA-9034-D72BB925153D}" type="parTrans" cxnId="{12D86B37-A383-44B7-A895-D2578F55A7C4}">
      <dgm:prSet/>
      <dgm:spPr/>
      <dgm:t>
        <a:bodyPr/>
        <a:lstStyle/>
        <a:p>
          <a:endParaRPr lang="en-US"/>
        </a:p>
      </dgm:t>
    </dgm:pt>
    <dgm:pt modelId="{7078D6F2-5141-4BFA-88E8-B6517023759F}" type="sibTrans" cxnId="{12D86B37-A383-44B7-A895-D2578F55A7C4}">
      <dgm:prSet/>
      <dgm:spPr/>
      <dgm:t>
        <a:bodyPr/>
        <a:lstStyle/>
        <a:p>
          <a:pPr>
            <a:lnSpc>
              <a:spcPct val="100000"/>
            </a:lnSpc>
          </a:pPr>
          <a:endParaRPr lang="en-US"/>
        </a:p>
      </dgm:t>
    </dgm:pt>
    <dgm:pt modelId="{EF38A10F-3AB1-489C-8C4B-34AE35CC8014}">
      <dgm:prSet/>
      <dgm:spPr/>
      <dgm:t>
        <a:bodyPr/>
        <a:lstStyle/>
        <a:p>
          <a:pPr>
            <a:lnSpc>
              <a:spcPct val="100000"/>
            </a:lnSpc>
          </a:pPr>
          <a:r>
            <a:rPr lang="en-US"/>
            <a:t>ECHO team experience</a:t>
          </a:r>
        </a:p>
      </dgm:t>
    </dgm:pt>
    <dgm:pt modelId="{6C52DCEF-3FC9-4A39-A906-369DDF2CC589}" type="parTrans" cxnId="{59233CC7-C6E7-4B74-8B84-CB7505B2E8A4}">
      <dgm:prSet/>
      <dgm:spPr/>
      <dgm:t>
        <a:bodyPr/>
        <a:lstStyle/>
        <a:p>
          <a:endParaRPr lang="en-US"/>
        </a:p>
      </dgm:t>
    </dgm:pt>
    <dgm:pt modelId="{81A3EE48-8D86-4B2A-89FD-7BC5BDBB6FBF}" type="sibTrans" cxnId="{59233CC7-C6E7-4B74-8B84-CB7505B2E8A4}">
      <dgm:prSet/>
      <dgm:spPr/>
      <dgm:t>
        <a:bodyPr/>
        <a:lstStyle/>
        <a:p>
          <a:pPr>
            <a:lnSpc>
              <a:spcPct val="100000"/>
            </a:lnSpc>
          </a:pPr>
          <a:endParaRPr lang="en-US"/>
        </a:p>
      </dgm:t>
    </dgm:pt>
    <dgm:pt modelId="{DB39320F-2C10-4655-8248-3903527BDEDA}">
      <dgm:prSet/>
      <dgm:spPr/>
      <dgm:t>
        <a:bodyPr/>
        <a:lstStyle/>
        <a:p>
          <a:pPr>
            <a:lnSpc>
              <a:spcPct val="100000"/>
            </a:lnSpc>
          </a:pPr>
          <a:r>
            <a:rPr lang="en-US"/>
            <a:t>Research outcomes </a:t>
          </a:r>
        </a:p>
      </dgm:t>
    </dgm:pt>
    <dgm:pt modelId="{60F4EC54-1D42-4E98-B8F9-6993FDD44613}" type="parTrans" cxnId="{FFFED947-A456-4DCA-A31E-C9D98D553AFD}">
      <dgm:prSet/>
      <dgm:spPr/>
      <dgm:t>
        <a:bodyPr/>
        <a:lstStyle/>
        <a:p>
          <a:endParaRPr lang="en-US"/>
        </a:p>
      </dgm:t>
    </dgm:pt>
    <dgm:pt modelId="{C4F2C60E-F23E-4855-AE03-5591E58477AD}" type="sibTrans" cxnId="{FFFED947-A456-4DCA-A31E-C9D98D553AFD}">
      <dgm:prSet/>
      <dgm:spPr/>
      <dgm:t>
        <a:bodyPr/>
        <a:lstStyle/>
        <a:p>
          <a:endParaRPr lang="en-US"/>
        </a:p>
      </dgm:t>
    </dgm:pt>
    <dgm:pt modelId="{6C87F3CD-A534-4C1B-A632-4E3EADB7C51E}" type="pres">
      <dgm:prSet presAssocID="{2D862FE7-4F5A-40B0-9B5E-F28A374B2DC7}" presName="root" presStyleCnt="0">
        <dgm:presLayoutVars>
          <dgm:dir/>
          <dgm:resizeHandles val="exact"/>
        </dgm:presLayoutVars>
      </dgm:prSet>
      <dgm:spPr/>
    </dgm:pt>
    <dgm:pt modelId="{58E7C178-9D32-4ADC-9A8F-F62B089D1EE8}" type="pres">
      <dgm:prSet presAssocID="{2D862FE7-4F5A-40B0-9B5E-F28A374B2DC7}" presName="container" presStyleCnt="0">
        <dgm:presLayoutVars>
          <dgm:dir/>
          <dgm:resizeHandles val="exact"/>
        </dgm:presLayoutVars>
      </dgm:prSet>
      <dgm:spPr/>
    </dgm:pt>
    <dgm:pt modelId="{DCE9296C-5D8D-4B47-9A51-B4253249136E}" type="pres">
      <dgm:prSet presAssocID="{693F9270-C11B-4A9C-BBFF-F2DE0A75A00D}" presName="compNode" presStyleCnt="0"/>
      <dgm:spPr/>
    </dgm:pt>
    <dgm:pt modelId="{F547E662-CE2D-4646-9233-F75E6DF88C6F}" type="pres">
      <dgm:prSet presAssocID="{693F9270-C11B-4A9C-BBFF-F2DE0A75A00D}" presName="iconBgRect" presStyleLbl="bgShp" presStyleIdx="0" presStyleCnt="5"/>
      <dgm:spPr/>
    </dgm:pt>
    <dgm:pt modelId="{1EEACBB8-6D7E-45CB-A00D-DA67C44F129F}" type="pres">
      <dgm:prSet presAssocID="{693F9270-C11B-4A9C-BBFF-F2DE0A75A00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pwatch"/>
        </a:ext>
      </dgm:extLst>
    </dgm:pt>
    <dgm:pt modelId="{B82E0807-FF00-4166-B7DA-8CD4DBD1477D}" type="pres">
      <dgm:prSet presAssocID="{693F9270-C11B-4A9C-BBFF-F2DE0A75A00D}" presName="spaceRect" presStyleCnt="0"/>
      <dgm:spPr/>
    </dgm:pt>
    <dgm:pt modelId="{68030865-3606-4CCC-9D9D-3B04EE85B140}" type="pres">
      <dgm:prSet presAssocID="{693F9270-C11B-4A9C-BBFF-F2DE0A75A00D}" presName="textRect" presStyleLbl="revTx" presStyleIdx="0" presStyleCnt="5">
        <dgm:presLayoutVars>
          <dgm:chMax val="1"/>
          <dgm:chPref val="1"/>
        </dgm:presLayoutVars>
      </dgm:prSet>
      <dgm:spPr/>
    </dgm:pt>
    <dgm:pt modelId="{A7CDB8F4-80F2-42E2-806F-77EB454991C6}" type="pres">
      <dgm:prSet presAssocID="{CE857109-CD46-4B91-B396-595C33692224}" presName="sibTrans" presStyleLbl="sibTrans2D1" presStyleIdx="0" presStyleCnt="0"/>
      <dgm:spPr/>
    </dgm:pt>
    <dgm:pt modelId="{3EB1B672-CC54-48E7-82F9-E4AD53B0986E}" type="pres">
      <dgm:prSet presAssocID="{6542AE8B-4CDF-4ABF-B5B2-4C45BC2D9B84}" presName="compNode" presStyleCnt="0"/>
      <dgm:spPr/>
    </dgm:pt>
    <dgm:pt modelId="{64995551-65D2-46FB-9D80-C23D7A33AEDF}" type="pres">
      <dgm:prSet presAssocID="{6542AE8B-4CDF-4ABF-B5B2-4C45BC2D9B84}" presName="iconBgRect" presStyleLbl="bgShp" presStyleIdx="1" presStyleCnt="5"/>
      <dgm:spPr/>
    </dgm:pt>
    <dgm:pt modelId="{01B3911A-BDFB-45D0-AF9E-E5E196544089}" type="pres">
      <dgm:prSet presAssocID="{6542AE8B-4CDF-4ABF-B5B2-4C45BC2D9B8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ker"/>
        </a:ext>
      </dgm:extLst>
    </dgm:pt>
    <dgm:pt modelId="{BB8076EC-D37B-47EF-8B8C-8E76250D51B9}" type="pres">
      <dgm:prSet presAssocID="{6542AE8B-4CDF-4ABF-B5B2-4C45BC2D9B84}" presName="spaceRect" presStyleCnt="0"/>
      <dgm:spPr/>
    </dgm:pt>
    <dgm:pt modelId="{57023452-CD78-4382-88EC-3BA58AE5A584}" type="pres">
      <dgm:prSet presAssocID="{6542AE8B-4CDF-4ABF-B5B2-4C45BC2D9B84}" presName="textRect" presStyleLbl="revTx" presStyleIdx="1" presStyleCnt="5">
        <dgm:presLayoutVars>
          <dgm:chMax val="1"/>
          <dgm:chPref val="1"/>
        </dgm:presLayoutVars>
      </dgm:prSet>
      <dgm:spPr/>
    </dgm:pt>
    <dgm:pt modelId="{44587424-8F81-47F2-B91E-13653D46ED28}" type="pres">
      <dgm:prSet presAssocID="{7728E66F-D1D3-4224-B90F-9594FD9FD8C2}" presName="sibTrans" presStyleLbl="sibTrans2D1" presStyleIdx="0" presStyleCnt="0"/>
      <dgm:spPr/>
    </dgm:pt>
    <dgm:pt modelId="{64CA13E8-8C7F-4059-982D-2106D7CAE4E8}" type="pres">
      <dgm:prSet presAssocID="{31C0E6F0-B6B7-40BF-94B4-58232DEAF0CC}" presName="compNode" presStyleCnt="0"/>
      <dgm:spPr/>
    </dgm:pt>
    <dgm:pt modelId="{87E1A412-94AA-46E6-8659-26DC711B1DF4}" type="pres">
      <dgm:prSet presAssocID="{31C0E6F0-B6B7-40BF-94B4-58232DEAF0CC}" presName="iconBgRect" presStyleLbl="bgShp" presStyleIdx="2" presStyleCnt="5"/>
      <dgm:spPr/>
    </dgm:pt>
    <dgm:pt modelId="{49427A52-A2BD-43AB-9949-25DB740D1462}" type="pres">
      <dgm:prSet presAssocID="{31C0E6F0-B6B7-40BF-94B4-58232DEAF0C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at"/>
        </a:ext>
      </dgm:extLst>
    </dgm:pt>
    <dgm:pt modelId="{E0CE7D79-753A-45DE-85E3-EFECCCFD134A}" type="pres">
      <dgm:prSet presAssocID="{31C0E6F0-B6B7-40BF-94B4-58232DEAF0CC}" presName="spaceRect" presStyleCnt="0"/>
      <dgm:spPr/>
    </dgm:pt>
    <dgm:pt modelId="{F5084C81-5384-4E10-9E4B-54D3E0EC15BF}" type="pres">
      <dgm:prSet presAssocID="{31C0E6F0-B6B7-40BF-94B4-58232DEAF0CC}" presName="textRect" presStyleLbl="revTx" presStyleIdx="2" presStyleCnt="5">
        <dgm:presLayoutVars>
          <dgm:chMax val="1"/>
          <dgm:chPref val="1"/>
        </dgm:presLayoutVars>
      </dgm:prSet>
      <dgm:spPr/>
    </dgm:pt>
    <dgm:pt modelId="{A08C24C8-C7A0-4A8A-BCFB-07BAAB4EC50D}" type="pres">
      <dgm:prSet presAssocID="{7078D6F2-5141-4BFA-88E8-B6517023759F}" presName="sibTrans" presStyleLbl="sibTrans2D1" presStyleIdx="0" presStyleCnt="0"/>
      <dgm:spPr/>
    </dgm:pt>
    <dgm:pt modelId="{90574DCC-2139-4035-AADF-FC7EA4C9F9B7}" type="pres">
      <dgm:prSet presAssocID="{EF38A10F-3AB1-489C-8C4B-34AE35CC8014}" presName="compNode" presStyleCnt="0"/>
      <dgm:spPr/>
    </dgm:pt>
    <dgm:pt modelId="{70F28C4A-BEFA-4834-BEE8-380D4D155B66}" type="pres">
      <dgm:prSet presAssocID="{EF38A10F-3AB1-489C-8C4B-34AE35CC8014}" presName="iconBgRect" presStyleLbl="bgShp" presStyleIdx="3" presStyleCnt="5"/>
      <dgm:spPr/>
    </dgm:pt>
    <dgm:pt modelId="{171FA792-DE0C-46B5-99F3-561C50D80F4C}" type="pres">
      <dgm:prSet presAssocID="{EF38A10F-3AB1-489C-8C4B-34AE35CC8014}"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User"/>
        </a:ext>
      </dgm:extLst>
    </dgm:pt>
    <dgm:pt modelId="{CBA832AD-2B7E-46B0-A119-61D750BDA51C}" type="pres">
      <dgm:prSet presAssocID="{EF38A10F-3AB1-489C-8C4B-34AE35CC8014}" presName="spaceRect" presStyleCnt="0"/>
      <dgm:spPr/>
    </dgm:pt>
    <dgm:pt modelId="{049C61CF-622D-46E2-BB80-1B870E5E9C14}" type="pres">
      <dgm:prSet presAssocID="{EF38A10F-3AB1-489C-8C4B-34AE35CC8014}" presName="textRect" presStyleLbl="revTx" presStyleIdx="3" presStyleCnt="5">
        <dgm:presLayoutVars>
          <dgm:chMax val="1"/>
          <dgm:chPref val="1"/>
        </dgm:presLayoutVars>
      </dgm:prSet>
      <dgm:spPr/>
    </dgm:pt>
    <dgm:pt modelId="{22906A05-ED62-42EC-85B1-372BE4E57748}" type="pres">
      <dgm:prSet presAssocID="{81A3EE48-8D86-4B2A-89FD-7BC5BDBB6FBF}" presName="sibTrans" presStyleLbl="sibTrans2D1" presStyleIdx="0" presStyleCnt="0"/>
      <dgm:spPr/>
    </dgm:pt>
    <dgm:pt modelId="{756F53FF-5BFF-42BC-8306-CB1E2305DD78}" type="pres">
      <dgm:prSet presAssocID="{DB39320F-2C10-4655-8248-3903527BDEDA}" presName="compNode" presStyleCnt="0"/>
      <dgm:spPr/>
    </dgm:pt>
    <dgm:pt modelId="{DF5EACD4-7DE6-42D2-B56F-17DDFB5D7E4B}" type="pres">
      <dgm:prSet presAssocID="{DB39320F-2C10-4655-8248-3903527BDEDA}" presName="iconBgRect" presStyleLbl="bgShp" presStyleIdx="4" presStyleCnt="5"/>
      <dgm:spPr/>
    </dgm:pt>
    <dgm:pt modelId="{60EDCF7E-0256-478E-859F-7EEEAC92AC91}" type="pres">
      <dgm:prSet presAssocID="{DB39320F-2C10-4655-8248-3903527BDED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Magnifying glass"/>
        </a:ext>
      </dgm:extLst>
    </dgm:pt>
    <dgm:pt modelId="{BD325ADA-BD29-4B3F-91A0-C733B413D8BB}" type="pres">
      <dgm:prSet presAssocID="{DB39320F-2C10-4655-8248-3903527BDEDA}" presName="spaceRect" presStyleCnt="0"/>
      <dgm:spPr/>
    </dgm:pt>
    <dgm:pt modelId="{78C3F282-BBEB-4903-B0DD-E34F3A3D8EC2}" type="pres">
      <dgm:prSet presAssocID="{DB39320F-2C10-4655-8248-3903527BDEDA}" presName="textRect" presStyleLbl="revTx" presStyleIdx="4" presStyleCnt="5">
        <dgm:presLayoutVars>
          <dgm:chMax val="1"/>
          <dgm:chPref val="1"/>
        </dgm:presLayoutVars>
      </dgm:prSet>
      <dgm:spPr/>
    </dgm:pt>
  </dgm:ptLst>
  <dgm:cxnLst>
    <dgm:cxn modelId="{CC33C708-C5CD-496D-8B7A-08068348B1C0}" type="presOf" srcId="{31C0E6F0-B6B7-40BF-94B4-58232DEAF0CC}" destId="{F5084C81-5384-4E10-9E4B-54D3E0EC15BF}" srcOrd="0" destOrd="0" presId="urn:microsoft.com/office/officeart/2018/2/layout/IconCircleList"/>
    <dgm:cxn modelId="{2DEE3918-ACE4-477F-9FED-8B1871BC776E}" type="presOf" srcId="{CE857109-CD46-4B91-B396-595C33692224}" destId="{A7CDB8F4-80F2-42E2-806F-77EB454991C6}" srcOrd="0" destOrd="0" presId="urn:microsoft.com/office/officeart/2018/2/layout/IconCircleList"/>
    <dgm:cxn modelId="{65175222-7B0B-4D3A-BE13-5F7FD441EEB9}" type="presOf" srcId="{7078D6F2-5141-4BFA-88E8-B6517023759F}" destId="{A08C24C8-C7A0-4A8A-BCFB-07BAAB4EC50D}" srcOrd="0" destOrd="0" presId="urn:microsoft.com/office/officeart/2018/2/layout/IconCircleList"/>
    <dgm:cxn modelId="{1CC11724-7E2D-40AF-B607-1A0D9256133C}" type="presOf" srcId="{2D862FE7-4F5A-40B0-9B5E-F28A374B2DC7}" destId="{6C87F3CD-A534-4C1B-A632-4E3EADB7C51E}" srcOrd="0" destOrd="0" presId="urn:microsoft.com/office/officeart/2018/2/layout/IconCircleList"/>
    <dgm:cxn modelId="{12D86B37-A383-44B7-A895-D2578F55A7C4}" srcId="{2D862FE7-4F5A-40B0-9B5E-F28A374B2DC7}" destId="{31C0E6F0-B6B7-40BF-94B4-58232DEAF0CC}" srcOrd="2" destOrd="0" parTransId="{43DDD686-3745-40FA-9034-D72BB925153D}" sibTransId="{7078D6F2-5141-4BFA-88E8-B6517023759F}"/>
    <dgm:cxn modelId="{FAF1DE38-7832-452F-9885-646F3945773F}" srcId="{2D862FE7-4F5A-40B0-9B5E-F28A374B2DC7}" destId="{6542AE8B-4CDF-4ABF-B5B2-4C45BC2D9B84}" srcOrd="1" destOrd="0" parTransId="{2D765747-A7C1-4C50-8C3A-370B7ACB2EDB}" sibTransId="{7728E66F-D1D3-4224-B90F-9594FD9FD8C2}"/>
    <dgm:cxn modelId="{82943E3F-95B1-4418-B1E6-2FE548EE19BA}" type="presOf" srcId="{EF38A10F-3AB1-489C-8C4B-34AE35CC8014}" destId="{049C61CF-622D-46E2-BB80-1B870E5E9C14}" srcOrd="0" destOrd="0" presId="urn:microsoft.com/office/officeart/2018/2/layout/IconCircleList"/>
    <dgm:cxn modelId="{FFFED947-A456-4DCA-A31E-C9D98D553AFD}" srcId="{2D862FE7-4F5A-40B0-9B5E-F28A374B2DC7}" destId="{DB39320F-2C10-4655-8248-3903527BDEDA}" srcOrd="4" destOrd="0" parTransId="{60F4EC54-1D42-4E98-B8F9-6993FDD44613}" sibTransId="{C4F2C60E-F23E-4855-AE03-5591E58477AD}"/>
    <dgm:cxn modelId="{1468674D-4E83-420A-94B2-3C2EA2254FF3}" type="presOf" srcId="{81A3EE48-8D86-4B2A-89FD-7BC5BDBB6FBF}" destId="{22906A05-ED62-42EC-85B1-372BE4E57748}" srcOrd="0" destOrd="0" presId="urn:microsoft.com/office/officeart/2018/2/layout/IconCircleList"/>
    <dgm:cxn modelId="{C369B094-2D94-4C02-987E-BBD3722069DF}" type="presOf" srcId="{693F9270-C11B-4A9C-BBFF-F2DE0A75A00D}" destId="{68030865-3606-4CCC-9D9D-3B04EE85B140}" srcOrd="0" destOrd="0" presId="urn:microsoft.com/office/officeart/2018/2/layout/IconCircleList"/>
    <dgm:cxn modelId="{15C52EA0-258E-4E08-86FC-A3F6328E7C45}" type="presOf" srcId="{7728E66F-D1D3-4224-B90F-9594FD9FD8C2}" destId="{44587424-8F81-47F2-B91E-13653D46ED28}" srcOrd="0" destOrd="0" presId="urn:microsoft.com/office/officeart/2018/2/layout/IconCircleList"/>
    <dgm:cxn modelId="{BEC8B1A9-BFEA-4674-9D0D-F495856EF3AB}" type="presOf" srcId="{DB39320F-2C10-4655-8248-3903527BDEDA}" destId="{78C3F282-BBEB-4903-B0DD-E34F3A3D8EC2}" srcOrd="0" destOrd="0" presId="urn:microsoft.com/office/officeart/2018/2/layout/IconCircleList"/>
    <dgm:cxn modelId="{59233CC7-C6E7-4B74-8B84-CB7505B2E8A4}" srcId="{2D862FE7-4F5A-40B0-9B5E-F28A374B2DC7}" destId="{EF38A10F-3AB1-489C-8C4B-34AE35CC8014}" srcOrd="3" destOrd="0" parTransId="{6C52DCEF-3FC9-4A39-A906-369DDF2CC589}" sibTransId="{81A3EE48-8D86-4B2A-89FD-7BC5BDBB6FBF}"/>
    <dgm:cxn modelId="{956368E8-F670-4E1A-A381-B89AA0A45246}" srcId="{2D862FE7-4F5A-40B0-9B5E-F28A374B2DC7}" destId="{693F9270-C11B-4A9C-BBFF-F2DE0A75A00D}" srcOrd="0" destOrd="0" parTransId="{4C98BCFA-3AF9-4521-9D40-8907015AC03E}" sibTransId="{CE857109-CD46-4B91-B396-595C33692224}"/>
    <dgm:cxn modelId="{AF4ADFEB-1C85-4758-8A6A-A2720A20500A}" type="presOf" srcId="{6542AE8B-4CDF-4ABF-B5B2-4C45BC2D9B84}" destId="{57023452-CD78-4382-88EC-3BA58AE5A584}" srcOrd="0" destOrd="0" presId="urn:microsoft.com/office/officeart/2018/2/layout/IconCircleList"/>
    <dgm:cxn modelId="{D8B318A3-F1B7-49BF-B7B0-D6046B7195A3}" type="presParOf" srcId="{6C87F3CD-A534-4C1B-A632-4E3EADB7C51E}" destId="{58E7C178-9D32-4ADC-9A8F-F62B089D1EE8}" srcOrd="0" destOrd="0" presId="urn:microsoft.com/office/officeart/2018/2/layout/IconCircleList"/>
    <dgm:cxn modelId="{A9D46373-DDF0-4195-81AD-084642F00430}" type="presParOf" srcId="{58E7C178-9D32-4ADC-9A8F-F62B089D1EE8}" destId="{DCE9296C-5D8D-4B47-9A51-B4253249136E}" srcOrd="0" destOrd="0" presId="urn:microsoft.com/office/officeart/2018/2/layout/IconCircleList"/>
    <dgm:cxn modelId="{6F050BC3-44B0-4AAD-A291-FCF1522E1D7E}" type="presParOf" srcId="{DCE9296C-5D8D-4B47-9A51-B4253249136E}" destId="{F547E662-CE2D-4646-9233-F75E6DF88C6F}" srcOrd="0" destOrd="0" presId="urn:microsoft.com/office/officeart/2018/2/layout/IconCircleList"/>
    <dgm:cxn modelId="{37C3F74B-22FB-4BB0-B2FE-FA46BAD29E98}" type="presParOf" srcId="{DCE9296C-5D8D-4B47-9A51-B4253249136E}" destId="{1EEACBB8-6D7E-45CB-A00D-DA67C44F129F}" srcOrd="1" destOrd="0" presId="urn:microsoft.com/office/officeart/2018/2/layout/IconCircleList"/>
    <dgm:cxn modelId="{0C8C35B2-F79A-4777-A57C-31FAADEB987D}" type="presParOf" srcId="{DCE9296C-5D8D-4B47-9A51-B4253249136E}" destId="{B82E0807-FF00-4166-B7DA-8CD4DBD1477D}" srcOrd="2" destOrd="0" presId="urn:microsoft.com/office/officeart/2018/2/layout/IconCircleList"/>
    <dgm:cxn modelId="{C4B58CF2-167F-4E19-8DB8-94A78EF30A2D}" type="presParOf" srcId="{DCE9296C-5D8D-4B47-9A51-B4253249136E}" destId="{68030865-3606-4CCC-9D9D-3B04EE85B140}" srcOrd="3" destOrd="0" presId="urn:microsoft.com/office/officeart/2018/2/layout/IconCircleList"/>
    <dgm:cxn modelId="{2DBBE9D3-6866-424D-8717-F80CE4401CDA}" type="presParOf" srcId="{58E7C178-9D32-4ADC-9A8F-F62B089D1EE8}" destId="{A7CDB8F4-80F2-42E2-806F-77EB454991C6}" srcOrd="1" destOrd="0" presId="urn:microsoft.com/office/officeart/2018/2/layout/IconCircleList"/>
    <dgm:cxn modelId="{BF8C7996-1E5C-4ED4-B0A3-17D7D401A7CD}" type="presParOf" srcId="{58E7C178-9D32-4ADC-9A8F-F62B089D1EE8}" destId="{3EB1B672-CC54-48E7-82F9-E4AD53B0986E}" srcOrd="2" destOrd="0" presId="urn:microsoft.com/office/officeart/2018/2/layout/IconCircleList"/>
    <dgm:cxn modelId="{4EE10C54-2404-48EF-A74A-1E98C5DA1D81}" type="presParOf" srcId="{3EB1B672-CC54-48E7-82F9-E4AD53B0986E}" destId="{64995551-65D2-46FB-9D80-C23D7A33AEDF}" srcOrd="0" destOrd="0" presId="urn:microsoft.com/office/officeart/2018/2/layout/IconCircleList"/>
    <dgm:cxn modelId="{7037473B-7D1A-4F0B-9918-309B2EB6A354}" type="presParOf" srcId="{3EB1B672-CC54-48E7-82F9-E4AD53B0986E}" destId="{01B3911A-BDFB-45D0-AF9E-E5E196544089}" srcOrd="1" destOrd="0" presId="urn:microsoft.com/office/officeart/2018/2/layout/IconCircleList"/>
    <dgm:cxn modelId="{92098BDB-7BC4-4FD9-9615-205A4F418252}" type="presParOf" srcId="{3EB1B672-CC54-48E7-82F9-E4AD53B0986E}" destId="{BB8076EC-D37B-47EF-8B8C-8E76250D51B9}" srcOrd="2" destOrd="0" presId="urn:microsoft.com/office/officeart/2018/2/layout/IconCircleList"/>
    <dgm:cxn modelId="{C98FA57B-6C35-49ED-BB3D-2870CCAD693D}" type="presParOf" srcId="{3EB1B672-CC54-48E7-82F9-E4AD53B0986E}" destId="{57023452-CD78-4382-88EC-3BA58AE5A584}" srcOrd="3" destOrd="0" presId="urn:microsoft.com/office/officeart/2018/2/layout/IconCircleList"/>
    <dgm:cxn modelId="{E080C790-4422-451E-BFC9-F7E3FA7A532F}" type="presParOf" srcId="{58E7C178-9D32-4ADC-9A8F-F62B089D1EE8}" destId="{44587424-8F81-47F2-B91E-13653D46ED28}" srcOrd="3" destOrd="0" presId="urn:microsoft.com/office/officeart/2018/2/layout/IconCircleList"/>
    <dgm:cxn modelId="{43B10E29-172C-4C59-83FF-DB87C805BAD8}" type="presParOf" srcId="{58E7C178-9D32-4ADC-9A8F-F62B089D1EE8}" destId="{64CA13E8-8C7F-4059-982D-2106D7CAE4E8}" srcOrd="4" destOrd="0" presId="urn:microsoft.com/office/officeart/2018/2/layout/IconCircleList"/>
    <dgm:cxn modelId="{CDE6C9D9-256E-4829-8446-5677BEAD40B6}" type="presParOf" srcId="{64CA13E8-8C7F-4059-982D-2106D7CAE4E8}" destId="{87E1A412-94AA-46E6-8659-26DC711B1DF4}" srcOrd="0" destOrd="0" presId="urn:microsoft.com/office/officeart/2018/2/layout/IconCircleList"/>
    <dgm:cxn modelId="{64ED2465-260C-4180-ABE4-C8B876AD3FB5}" type="presParOf" srcId="{64CA13E8-8C7F-4059-982D-2106D7CAE4E8}" destId="{49427A52-A2BD-43AB-9949-25DB740D1462}" srcOrd="1" destOrd="0" presId="urn:microsoft.com/office/officeart/2018/2/layout/IconCircleList"/>
    <dgm:cxn modelId="{EE72D64A-AE19-4D92-B4DA-3E34B3BD084D}" type="presParOf" srcId="{64CA13E8-8C7F-4059-982D-2106D7CAE4E8}" destId="{E0CE7D79-753A-45DE-85E3-EFECCCFD134A}" srcOrd="2" destOrd="0" presId="urn:microsoft.com/office/officeart/2018/2/layout/IconCircleList"/>
    <dgm:cxn modelId="{F730C043-2340-47B3-B43B-B85732A0E42E}" type="presParOf" srcId="{64CA13E8-8C7F-4059-982D-2106D7CAE4E8}" destId="{F5084C81-5384-4E10-9E4B-54D3E0EC15BF}" srcOrd="3" destOrd="0" presId="urn:microsoft.com/office/officeart/2018/2/layout/IconCircleList"/>
    <dgm:cxn modelId="{48AD0D32-A7C6-41D7-BC45-B2F0788618B8}" type="presParOf" srcId="{58E7C178-9D32-4ADC-9A8F-F62B089D1EE8}" destId="{A08C24C8-C7A0-4A8A-BCFB-07BAAB4EC50D}" srcOrd="5" destOrd="0" presId="urn:microsoft.com/office/officeart/2018/2/layout/IconCircleList"/>
    <dgm:cxn modelId="{4A604B0F-7F5A-43F4-AB80-4E1F1FED0830}" type="presParOf" srcId="{58E7C178-9D32-4ADC-9A8F-F62B089D1EE8}" destId="{90574DCC-2139-4035-AADF-FC7EA4C9F9B7}" srcOrd="6" destOrd="0" presId="urn:microsoft.com/office/officeart/2018/2/layout/IconCircleList"/>
    <dgm:cxn modelId="{4A049934-5971-4896-A032-DD52D96709B7}" type="presParOf" srcId="{90574DCC-2139-4035-AADF-FC7EA4C9F9B7}" destId="{70F28C4A-BEFA-4834-BEE8-380D4D155B66}" srcOrd="0" destOrd="0" presId="urn:microsoft.com/office/officeart/2018/2/layout/IconCircleList"/>
    <dgm:cxn modelId="{5558ACF1-875A-4DF1-98D3-9B2A13932F80}" type="presParOf" srcId="{90574DCC-2139-4035-AADF-FC7EA4C9F9B7}" destId="{171FA792-DE0C-46B5-99F3-561C50D80F4C}" srcOrd="1" destOrd="0" presId="urn:microsoft.com/office/officeart/2018/2/layout/IconCircleList"/>
    <dgm:cxn modelId="{73E63B0E-EA61-4FBD-A406-E7061CF7DA63}" type="presParOf" srcId="{90574DCC-2139-4035-AADF-FC7EA4C9F9B7}" destId="{CBA832AD-2B7E-46B0-A119-61D750BDA51C}" srcOrd="2" destOrd="0" presId="urn:microsoft.com/office/officeart/2018/2/layout/IconCircleList"/>
    <dgm:cxn modelId="{FE3AE877-D586-4513-80BF-FE41DB86467D}" type="presParOf" srcId="{90574DCC-2139-4035-AADF-FC7EA4C9F9B7}" destId="{049C61CF-622D-46E2-BB80-1B870E5E9C14}" srcOrd="3" destOrd="0" presId="urn:microsoft.com/office/officeart/2018/2/layout/IconCircleList"/>
    <dgm:cxn modelId="{221CCC20-85A6-421B-8579-452854F2141A}" type="presParOf" srcId="{58E7C178-9D32-4ADC-9A8F-F62B089D1EE8}" destId="{22906A05-ED62-42EC-85B1-372BE4E57748}" srcOrd="7" destOrd="0" presId="urn:microsoft.com/office/officeart/2018/2/layout/IconCircleList"/>
    <dgm:cxn modelId="{32AB35F5-E3B8-4152-B676-0BABC74F9EFD}" type="presParOf" srcId="{58E7C178-9D32-4ADC-9A8F-F62B089D1EE8}" destId="{756F53FF-5BFF-42BC-8306-CB1E2305DD78}" srcOrd="8" destOrd="0" presId="urn:microsoft.com/office/officeart/2018/2/layout/IconCircleList"/>
    <dgm:cxn modelId="{16F84BF1-BDDF-49DC-A0F1-D1BABDF314A9}" type="presParOf" srcId="{756F53FF-5BFF-42BC-8306-CB1E2305DD78}" destId="{DF5EACD4-7DE6-42D2-B56F-17DDFB5D7E4B}" srcOrd="0" destOrd="0" presId="urn:microsoft.com/office/officeart/2018/2/layout/IconCircleList"/>
    <dgm:cxn modelId="{F2B9624E-485F-4360-8928-CDE47E62C19B}" type="presParOf" srcId="{756F53FF-5BFF-42BC-8306-CB1E2305DD78}" destId="{60EDCF7E-0256-478E-859F-7EEEAC92AC91}" srcOrd="1" destOrd="0" presId="urn:microsoft.com/office/officeart/2018/2/layout/IconCircleList"/>
    <dgm:cxn modelId="{3F66FBF2-5C41-45D0-96C0-2062D63B6F08}" type="presParOf" srcId="{756F53FF-5BFF-42BC-8306-CB1E2305DD78}" destId="{BD325ADA-BD29-4B3F-91A0-C733B413D8BB}" srcOrd="2" destOrd="0" presId="urn:microsoft.com/office/officeart/2018/2/layout/IconCircleList"/>
    <dgm:cxn modelId="{94714B52-237D-4F46-9E46-6354533CDE9D}" type="presParOf" srcId="{756F53FF-5BFF-42BC-8306-CB1E2305DD78}" destId="{78C3F282-BBEB-4903-B0DD-E34F3A3D8EC2}"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291CAE-AC11-4631-8CB0-DABDCBDD2BF2}" type="doc">
      <dgm:prSet loTypeId="urn:microsoft.com/office/officeart/2005/8/layout/hList3" loCatId="list" qsTypeId="urn:microsoft.com/office/officeart/2005/8/quickstyle/simple1" qsCatId="simple" csTypeId="urn:microsoft.com/office/officeart/2005/8/colors/accent5_2" csCatId="accent5" phldr="1"/>
      <dgm:spPr/>
      <dgm:t>
        <a:bodyPr/>
        <a:lstStyle/>
        <a:p>
          <a:endParaRPr lang="en-US"/>
        </a:p>
      </dgm:t>
    </dgm:pt>
    <dgm:pt modelId="{933D1448-104E-4461-8DAE-D9CA47813AF4}">
      <dgm:prSet phldrT="[Text]" phldr="0"/>
      <dgm:spPr/>
      <dgm:t>
        <a:bodyPr/>
        <a:lstStyle/>
        <a:p>
          <a:pPr rtl="0"/>
          <a:r>
            <a:rPr lang="en-US">
              <a:latin typeface="Calibri"/>
            </a:rPr>
            <a:t>All teach, All learn</a:t>
          </a:r>
          <a:endParaRPr lang="en-US"/>
        </a:p>
      </dgm:t>
    </dgm:pt>
    <dgm:pt modelId="{ADF3FB2F-B62B-40E4-850E-D4F75016AADC}" type="parTrans" cxnId="{6527BFD8-CED6-4A59-A35D-80DFDFEC4C45}">
      <dgm:prSet/>
      <dgm:spPr/>
      <dgm:t>
        <a:bodyPr/>
        <a:lstStyle/>
        <a:p>
          <a:endParaRPr lang="en-US"/>
        </a:p>
      </dgm:t>
    </dgm:pt>
    <dgm:pt modelId="{30CB8551-85CE-4484-B46B-9A15559D17DC}" type="sibTrans" cxnId="{6527BFD8-CED6-4A59-A35D-80DFDFEC4C45}">
      <dgm:prSet/>
      <dgm:spPr/>
      <dgm:t>
        <a:bodyPr/>
        <a:lstStyle/>
        <a:p>
          <a:endParaRPr lang="en-US"/>
        </a:p>
      </dgm:t>
    </dgm:pt>
    <dgm:pt modelId="{B7430CB2-CCA9-4E1A-9D50-702253731C27}">
      <dgm:prSet phldrT="[Text]" phldr="0"/>
      <dgm:spPr/>
      <dgm:t>
        <a:bodyPr/>
        <a:lstStyle/>
        <a:p>
          <a:pPr rtl="0"/>
          <a:r>
            <a:rPr lang="en-US">
              <a:latin typeface="Calibri"/>
            </a:rPr>
            <a:t>Team derief, review feedback, adapt process </a:t>
          </a:r>
          <a:endParaRPr lang="en-US"/>
        </a:p>
      </dgm:t>
    </dgm:pt>
    <dgm:pt modelId="{2427CCA0-8D9F-4159-9465-73A41358B3DC}" type="parTrans" cxnId="{D94493AF-8A3F-42E8-BC38-55A79B360112}">
      <dgm:prSet/>
      <dgm:spPr/>
      <dgm:t>
        <a:bodyPr/>
        <a:lstStyle/>
        <a:p>
          <a:endParaRPr lang="en-US"/>
        </a:p>
      </dgm:t>
    </dgm:pt>
    <dgm:pt modelId="{A9AFBB59-75E2-4B7E-BE50-00AF725171D9}" type="sibTrans" cxnId="{D94493AF-8A3F-42E8-BC38-55A79B360112}">
      <dgm:prSet/>
      <dgm:spPr/>
      <dgm:t>
        <a:bodyPr/>
        <a:lstStyle/>
        <a:p>
          <a:endParaRPr lang="en-US"/>
        </a:p>
      </dgm:t>
    </dgm:pt>
    <dgm:pt modelId="{8C18220D-E768-4CD9-A4ED-AE4B102C6234}">
      <dgm:prSet phldrT="[Text]" phldr="0"/>
      <dgm:spPr/>
      <dgm:t>
        <a:bodyPr/>
        <a:lstStyle/>
        <a:p>
          <a:pPr rtl="0"/>
          <a:r>
            <a:rPr lang="en-US">
              <a:latin typeface="Calibri"/>
            </a:rPr>
            <a:t>Dry run w/ presenters, preview of cases</a:t>
          </a:r>
          <a:endParaRPr lang="en-US"/>
        </a:p>
      </dgm:t>
    </dgm:pt>
    <dgm:pt modelId="{08673CBB-4B6D-4DD3-B8A6-91D9AFA340AD}" type="parTrans" cxnId="{6A3369EA-33FC-4CB5-B931-0912EF8A230B}">
      <dgm:prSet/>
      <dgm:spPr/>
      <dgm:t>
        <a:bodyPr/>
        <a:lstStyle/>
        <a:p>
          <a:endParaRPr lang="en-US"/>
        </a:p>
      </dgm:t>
    </dgm:pt>
    <dgm:pt modelId="{81F543B2-EA73-45DB-A732-B5E8358B3341}" type="sibTrans" cxnId="{6A3369EA-33FC-4CB5-B931-0912EF8A230B}">
      <dgm:prSet/>
      <dgm:spPr/>
      <dgm:t>
        <a:bodyPr/>
        <a:lstStyle/>
        <a:p>
          <a:endParaRPr lang="en-US"/>
        </a:p>
      </dgm:t>
    </dgm:pt>
    <dgm:pt modelId="{E20B673E-8D2A-4E00-ADF8-202FE35DFCAF}">
      <dgm:prSet phldrT="[Text]" phldr="0"/>
      <dgm:spPr/>
      <dgm:t>
        <a:bodyPr/>
        <a:lstStyle/>
        <a:p>
          <a:pPr rtl="0"/>
          <a:r>
            <a:rPr lang="en-US">
              <a:latin typeface="Calibri"/>
            </a:rPr>
            <a:t>Shared responsibility for engaging participants</a:t>
          </a:r>
          <a:endParaRPr lang="en-US"/>
        </a:p>
      </dgm:t>
    </dgm:pt>
    <dgm:pt modelId="{E287982A-4BFF-4DD1-B750-9973FAAC4999}" type="parTrans" cxnId="{0D609E0C-48D5-4B5A-A70B-6C283E75757F}">
      <dgm:prSet/>
      <dgm:spPr/>
      <dgm:t>
        <a:bodyPr/>
        <a:lstStyle/>
        <a:p>
          <a:endParaRPr lang="en-US"/>
        </a:p>
      </dgm:t>
    </dgm:pt>
    <dgm:pt modelId="{1E4EC0CE-17FD-49A7-A8F3-008491433591}" type="sibTrans" cxnId="{0D609E0C-48D5-4B5A-A70B-6C283E75757F}">
      <dgm:prSet/>
      <dgm:spPr/>
      <dgm:t>
        <a:bodyPr/>
        <a:lstStyle/>
        <a:p>
          <a:endParaRPr lang="en-US"/>
        </a:p>
      </dgm:t>
    </dgm:pt>
    <dgm:pt modelId="{21502F6E-DD75-4C77-A9C0-7633E8F289E5}" type="pres">
      <dgm:prSet presAssocID="{82291CAE-AC11-4631-8CB0-DABDCBDD2BF2}" presName="composite" presStyleCnt="0">
        <dgm:presLayoutVars>
          <dgm:chMax val="1"/>
          <dgm:dir/>
          <dgm:resizeHandles val="exact"/>
        </dgm:presLayoutVars>
      </dgm:prSet>
      <dgm:spPr/>
    </dgm:pt>
    <dgm:pt modelId="{97F7C737-7699-4B2A-99B9-E2261843C5B7}" type="pres">
      <dgm:prSet presAssocID="{933D1448-104E-4461-8DAE-D9CA47813AF4}" presName="roof" presStyleLbl="dkBgShp" presStyleIdx="0" presStyleCnt="2"/>
      <dgm:spPr/>
    </dgm:pt>
    <dgm:pt modelId="{85A814BE-041F-4B5A-8CDE-E953796335D2}" type="pres">
      <dgm:prSet presAssocID="{933D1448-104E-4461-8DAE-D9CA47813AF4}" presName="pillars" presStyleCnt="0"/>
      <dgm:spPr/>
    </dgm:pt>
    <dgm:pt modelId="{68AFCD57-A844-4415-A568-A4499FBFF5E0}" type="pres">
      <dgm:prSet presAssocID="{933D1448-104E-4461-8DAE-D9CA47813AF4}" presName="pillar1" presStyleLbl="node1" presStyleIdx="0" presStyleCnt="3">
        <dgm:presLayoutVars>
          <dgm:bulletEnabled val="1"/>
        </dgm:presLayoutVars>
      </dgm:prSet>
      <dgm:spPr/>
    </dgm:pt>
    <dgm:pt modelId="{2F24297A-1EAB-49B1-9C79-32B0648D4677}" type="pres">
      <dgm:prSet presAssocID="{8C18220D-E768-4CD9-A4ED-AE4B102C6234}" presName="pillarX" presStyleLbl="node1" presStyleIdx="1" presStyleCnt="3">
        <dgm:presLayoutVars>
          <dgm:bulletEnabled val="1"/>
        </dgm:presLayoutVars>
      </dgm:prSet>
      <dgm:spPr/>
    </dgm:pt>
    <dgm:pt modelId="{3879417C-F307-4D54-A1B9-D24911A025E2}" type="pres">
      <dgm:prSet presAssocID="{E20B673E-8D2A-4E00-ADF8-202FE35DFCAF}" presName="pillarX" presStyleLbl="node1" presStyleIdx="2" presStyleCnt="3">
        <dgm:presLayoutVars>
          <dgm:bulletEnabled val="1"/>
        </dgm:presLayoutVars>
      </dgm:prSet>
      <dgm:spPr/>
    </dgm:pt>
    <dgm:pt modelId="{1033B1B2-F57A-4FA2-AF28-FEADCD7ED979}" type="pres">
      <dgm:prSet presAssocID="{933D1448-104E-4461-8DAE-D9CA47813AF4}" presName="base" presStyleLbl="dkBgShp" presStyleIdx="1" presStyleCnt="2"/>
      <dgm:spPr/>
    </dgm:pt>
  </dgm:ptLst>
  <dgm:cxnLst>
    <dgm:cxn modelId="{0D609E0C-48D5-4B5A-A70B-6C283E75757F}" srcId="{933D1448-104E-4461-8DAE-D9CA47813AF4}" destId="{E20B673E-8D2A-4E00-ADF8-202FE35DFCAF}" srcOrd="2" destOrd="0" parTransId="{E287982A-4BFF-4DD1-B750-9973FAAC4999}" sibTransId="{1E4EC0CE-17FD-49A7-A8F3-008491433591}"/>
    <dgm:cxn modelId="{DAFF562B-889B-40B1-A1DA-097BD8A986DD}" type="presOf" srcId="{933D1448-104E-4461-8DAE-D9CA47813AF4}" destId="{97F7C737-7699-4B2A-99B9-E2261843C5B7}" srcOrd="0" destOrd="0" presId="urn:microsoft.com/office/officeart/2005/8/layout/hList3"/>
    <dgm:cxn modelId="{066C044B-F21E-4421-9AA7-5680B64F2FF6}" type="presOf" srcId="{82291CAE-AC11-4631-8CB0-DABDCBDD2BF2}" destId="{21502F6E-DD75-4C77-A9C0-7633E8F289E5}" srcOrd="0" destOrd="0" presId="urn:microsoft.com/office/officeart/2005/8/layout/hList3"/>
    <dgm:cxn modelId="{7771A653-6652-42F4-A11E-D0C3A5B9ABE0}" type="presOf" srcId="{E20B673E-8D2A-4E00-ADF8-202FE35DFCAF}" destId="{3879417C-F307-4D54-A1B9-D24911A025E2}" srcOrd="0" destOrd="0" presId="urn:microsoft.com/office/officeart/2005/8/layout/hList3"/>
    <dgm:cxn modelId="{7CC30485-5C9F-4ADC-92D9-08B26144E6BA}" type="presOf" srcId="{B7430CB2-CCA9-4E1A-9D50-702253731C27}" destId="{68AFCD57-A844-4415-A568-A4499FBFF5E0}" srcOrd="0" destOrd="0" presId="urn:microsoft.com/office/officeart/2005/8/layout/hList3"/>
    <dgm:cxn modelId="{FECCD4A4-E91F-4EC8-A56A-8C16AFB9855E}" type="presOf" srcId="{8C18220D-E768-4CD9-A4ED-AE4B102C6234}" destId="{2F24297A-1EAB-49B1-9C79-32B0648D4677}" srcOrd="0" destOrd="0" presId="urn:microsoft.com/office/officeart/2005/8/layout/hList3"/>
    <dgm:cxn modelId="{D94493AF-8A3F-42E8-BC38-55A79B360112}" srcId="{933D1448-104E-4461-8DAE-D9CA47813AF4}" destId="{B7430CB2-CCA9-4E1A-9D50-702253731C27}" srcOrd="0" destOrd="0" parTransId="{2427CCA0-8D9F-4159-9465-73A41358B3DC}" sibTransId="{A9AFBB59-75E2-4B7E-BE50-00AF725171D9}"/>
    <dgm:cxn modelId="{6527BFD8-CED6-4A59-A35D-80DFDFEC4C45}" srcId="{82291CAE-AC11-4631-8CB0-DABDCBDD2BF2}" destId="{933D1448-104E-4461-8DAE-D9CA47813AF4}" srcOrd="0" destOrd="0" parTransId="{ADF3FB2F-B62B-40E4-850E-D4F75016AADC}" sibTransId="{30CB8551-85CE-4484-B46B-9A15559D17DC}"/>
    <dgm:cxn modelId="{6A3369EA-33FC-4CB5-B931-0912EF8A230B}" srcId="{933D1448-104E-4461-8DAE-D9CA47813AF4}" destId="{8C18220D-E768-4CD9-A4ED-AE4B102C6234}" srcOrd="1" destOrd="0" parTransId="{08673CBB-4B6D-4DD3-B8A6-91D9AFA340AD}" sibTransId="{81F543B2-EA73-45DB-A732-B5E8358B3341}"/>
    <dgm:cxn modelId="{1EA2D59F-5A70-4C4F-BE91-236A61B285C5}" type="presParOf" srcId="{21502F6E-DD75-4C77-A9C0-7633E8F289E5}" destId="{97F7C737-7699-4B2A-99B9-E2261843C5B7}" srcOrd="0" destOrd="0" presId="urn:microsoft.com/office/officeart/2005/8/layout/hList3"/>
    <dgm:cxn modelId="{02DDB533-F2D7-418A-8747-87749DA8D254}" type="presParOf" srcId="{21502F6E-DD75-4C77-A9C0-7633E8F289E5}" destId="{85A814BE-041F-4B5A-8CDE-E953796335D2}" srcOrd="1" destOrd="0" presId="urn:microsoft.com/office/officeart/2005/8/layout/hList3"/>
    <dgm:cxn modelId="{53528DBD-F76D-484D-9B5E-78A8C2A26428}" type="presParOf" srcId="{85A814BE-041F-4B5A-8CDE-E953796335D2}" destId="{68AFCD57-A844-4415-A568-A4499FBFF5E0}" srcOrd="0" destOrd="0" presId="urn:microsoft.com/office/officeart/2005/8/layout/hList3"/>
    <dgm:cxn modelId="{EBFCE3B4-8075-4D86-A5B0-E9FD3249216B}" type="presParOf" srcId="{85A814BE-041F-4B5A-8CDE-E953796335D2}" destId="{2F24297A-1EAB-49B1-9C79-32B0648D4677}" srcOrd="1" destOrd="0" presId="urn:microsoft.com/office/officeart/2005/8/layout/hList3"/>
    <dgm:cxn modelId="{295FC518-EE86-4646-A9F9-38C95A93F4BB}" type="presParOf" srcId="{85A814BE-041F-4B5A-8CDE-E953796335D2}" destId="{3879417C-F307-4D54-A1B9-D24911A025E2}" srcOrd="2" destOrd="0" presId="urn:microsoft.com/office/officeart/2005/8/layout/hList3"/>
    <dgm:cxn modelId="{6A3CB6E2-8490-4568-BA3C-85514CD3440A}" type="presParOf" srcId="{21502F6E-DD75-4C77-A9C0-7633E8F289E5}" destId="{1033B1B2-F57A-4FA2-AF28-FEADCD7ED979}" srcOrd="2" destOrd="0" presId="urn:microsoft.com/office/officeart/2005/8/layout/h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D2970C1-8545-4D35-85E0-639CFD310500}"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6CE6EDB-C6B0-4F0E-842F-D96B33416CD9}">
      <dgm:prSet phldrT="[Text]" phldr="0"/>
      <dgm:spPr>
        <a:solidFill>
          <a:schemeClr val="accent4">
            <a:lumMod val="75000"/>
          </a:schemeClr>
        </a:solidFill>
      </dgm:spPr>
      <dgm:t>
        <a:bodyPr/>
        <a:lstStyle/>
        <a:p>
          <a:pPr rtl="0"/>
          <a:r>
            <a:rPr lang="en-US">
              <a:latin typeface="Canva Sans" panose="020B0604020202020204" charset="0"/>
            </a:rPr>
            <a:t>Director </a:t>
          </a:r>
          <a:br>
            <a:rPr lang="en-US">
              <a:latin typeface="Canva Sans" panose="020B0604020202020204" charset="0"/>
            </a:rPr>
          </a:br>
          <a:r>
            <a:rPr lang="en-US">
              <a:latin typeface="Canva Sans" panose="020B0604020202020204" charset="0"/>
            </a:rPr>
            <a:t>(Arti Prasad | .3 FTE)</a:t>
          </a:r>
        </a:p>
      </dgm:t>
    </dgm:pt>
    <dgm:pt modelId="{309E7FDE-59CE-4EFA-9467-861C6CD59C5D}" type="parTrans" cxnId="{A2761C35-50D3-454C-BF45-F2A559A03A0D}">
      <dgm:prSet/>
      <dgm:spPr/>
      <dgm:t>
        <a:bodyPr/>
        <a:lstStyle/>
        <a:p>
          <a:endParaRPr lang="en-US">
            <a:latin typeface="Canva Sans" panose="020B0604020202020204" charset="0"/>
          </a:endParaRPr>
        </a:p>
      </dgm:t>
    </dgm:pt>
    <dgm:pt modelId="{5261FF82-3CDB-410F-AF74-D4A590D71FD9}" type="sibTrans" cxnId="{A2761C35-50D3-454C-BF45-F2A559A03A0D}">
      <dgm:prSet/>
      <dgm:spPr/>
      <dgm:t>
        <a:bodyPr/>
        <a:lstStyle/>
        <a:p>
          <a:endParaRPr lang="en-US">
            <a:latin typeface="Canva Sans" panose="020B0604020202020204" charset="0"/>
          </a:endParaRPr>
        </a:p>
      </dgm:t>
    </dgm:pt>
    <dgm:pt modelId="{8D58CB6D-5991-47A1-B5F2-20540B598E27}">
      <dgm:prSet phldr="0"/>
      <dgm:spPr/>
      <dgm:t>
        <a:bodyPr/>
        <a:lstStyle/>
        <a:p>
          <a:pPr rtl="0"/>
          <a:r>
            <a:rPr lang="en-US">
              <a:latin typeface="Canva Sans" panose="020B0604020202020204" charset="0"/>
            </a:rPr>
            <a:t>ECHO MN Manager (Katia Chernyshov | 1.0 FTE)</a:t>
          </a:r>
        </a:p>
      </dgm:t>
    </dgm:pt>
    <dgm:pt modelId="{323DAF4D-45F2-4FFC-B18A-CB937B788717}" type="parTrans" cxnId="{9CFF02F4-EC41-4DEB-84E2-D1B8A410C345}">
      <dgm:prSet/>
      <dgm:spPr/>
      <dgm:t>
        <a:bodyPr/>
        <a:lstStyle/>
        <a:p>
          <a:endParaRPr lang="en-US">
            <a:latin typeface="Canva Sans" panose="020B0604020202020204" charset="0"/>
          </a:endParaRPr>
        </a:p>
      </dgm:t>
    </dgm:pt>
    <dgm:pt modelId="{70BA2BC0-F9DD-4EBC-A6B8-90AB998855C2}" type="sibTrans" cxnId="{9CFF02F4-EC41-4DEB-84E2-D1B8A410C345}">
      <dgm:prSet/>
      <dgm:spPr/>
      <dgm:t>
        <a:bodyPr/>
        <a:lstStyle/>
        <a:p>
          <a:endParaRPr lang="en-US">
            <a:latin typeface="Canva Sans" panose="020B0604020202020204" charset="0"/>
          </a:endParaRPr>
        </a:p>
      </dgm:t>
    </dgm:pt>
    <dgm:pt modelId="{B73F8CF0-8660-4F72-8B2B-4645922F5406}">
      <dgm:prSet phldr="0"/>
      <dgm:spPr>
        <a:solidFill>
          <a:schemeClr val="accent2">
            <a:lumMod val="75000"/>
          </a:schemeClr>
        </a:solidFill>
      </dgm:spPr>
      <dgm:t>
        <a:bodyPr/>
        <a:lstStyle/>
        <a:p>
          <a:pPr rtl="0"/>
          <a:r>
            <a:rPr lang="en-US">
              <a:latin typeface="Canva Sans" panose="020B0604020202020204" charset="0"/>
            </a:rPr>
            <a:t>All ECHO Co-Leads</a:t>
          </a:r>
        </a:p>
      </dgm:t>
    </dgm:pt>
    <dgm:pt modelId="{A88435AA-E871-488F-A730-D5F149AECE48}" type="parTrans" cxnId="{76D90958-D09D-4589-A4D8-B965147FD0EA}">
      <dgm:prSet/>
      <dgm:spPr/>
      <dgm:t>
        <a:bodyPr/>
        <a:lstStyle/>
        <a:p>
          <a:endParaRPr lang="en-US">
            <a:latin typeface="Canva Sans" panose="020B0604020202020204" charset="0"/>
          </a:endParaRPr>
        </a:p>
      </dgm:t>
    </dgm:pt>
    <dgm:pt modelId="{34A35C45-B2CD-455F-846D-36628B681ED5}" type="sibTrans" cxnId="{76D90958-D09D-4589-A4D8-B965147FD0EA}">
      <dgm:prSet/>
      <dgm:spPr/>
      <dgm:t>
        <a:bodyPr/>
        <a:lstStyle/>
        <a:p>
          <a:endParaRPr lang="en-US">
            <a:latin typeface="Canva Sans" panose="020B0604020202020204" charset="0"/>
          </a:endParaRPr>
        </a:p>
      </dgm:t>
    </dgm:pt>
    <dgm:pt modelId="{5CAC654E-6597-4C1E-9DAB-638FF7CAF780}">
      <dgm:prSet phldr="0"/>
      <dgm:spPr/>
      <dgm:t>
        <a:bodyPr/>
        <a:lstStyle/>
        <a:p>
          <a:r>
            <a:rPr lang="en-US">
              <a:latin typeface="Canva Sans" panose="020B0604020202020204" charset="0"/>
            </a:rPr>
            <a:t>Viral Hepatitis Project Coordinator </a:t>
          </a:r>
          <a:br>
            <a:rPr lang="en-US">
              <a:latin typeface="Canva Sans" panose="020B0604020202020204" charset="0"/>
            </a:rPr>
          </a:br>
          <a:r>
            <a:rPr lang="en-US">
              <a:latin typeface="Canva Sans" panose="020B0604020202020204" charset="0"/>
            </a:rPr>
            <a:t>(Diane </a:t>
          </a:r>
          <a:r>
            <a:rPr lang="en-US" err="1">
              <a:latin typeface="Canva Sans" panose="020B0604020202020204" charset="0"/>
            </a:rPr>
            <a:t>Spielbauer</a:t>
          </a:r>
          <a:r>
            <a:rPr lang="en-US">
              <a:latin typeface="Canva Sans" panose="020B0604020202020204" charset="0"/>
            </a:rPr>
            <a:t> | </a:t>
          </a:r>
          <a:br>
            <a:rPr lang="en-US">
              <a:latin typeface="Canva Sans" panose="020B0604020202020204" charset="0"/>
            </a:rPr>
          </a:br>
          <a:r>
            <a:rPr lang="en-US">
              <a:latin typeface="Canva Sans" panose="020B0604020202020204" charset="0"/>
            </a:rPr>
            <a:t>.75 FTE)</a:t>
          </a:r>
        </a:p>
      </dgm:t>
    </dgm:pt>
    <dgm:pt modelId="{4E139AC7-34F7-48A7-BA1A-CB626094895B}" type="parTrans" cxnId="{B9B7C153-5F6D-46BF-965F-58B601690250}">
      <dgm:prSet/>
      <dgm:spPr/>
      <dgm:t>
        <a:bodyPr/>
        <a:lstStyle/>
        <a:p>
          <a:endParaRPr lang="en-US"/>
        </a:p>
      </dgm:t>
    </dgm:pt>
    <dgm:pt modelId="{8B000F5A-AF82-4FE2-BF4B-88DBBB9E1C47}" type="sibTrans" cxnId="{B9B7C153-5F6D-46BF-965F-58B601690250}">
      <dgm:prSet/>
      <dgm:spPr/>
      <dgm:t>
        <a:bodyPr/>
        <a:lstStyle/>
        <a:p>
          <a:endParaRPr lang="en-US">
            <a:latin typeface="Canva Sans" panose="020B0604020202020204" charset="0"/>
          </a:endParaRPr>
        </a:p>
      </dgm:t>
    </dgm:pt>
    <dgm:pt modelId="{52820D95-345B-40BF-BEC3-62A3CAC3CEBA}">
      <dgm:prSet phldr="0"/>
      <dgm:spPr/>
      <dgm:t>
        <a:bodyPr/>
        <a:lstStyle/>
        <a:p>
          <a:pPr rtl="0"/>
          <a:r>
            <a:rPr lang="en-US">
              <a:latin typeface="Canva Sans" panose="020B0604020202020204" charset="0"/>
            </a:rPr>
            <a:t>IH ECHO Coordinator</a:t>
          </a:r>
          <a:br>
            <a:rPr lang="en-US">
              <a:latin typeface="Canva Sans" panose="020B0604020202020204" charset="0"/>
            </a:rPr>
          </a:br>
          <a:r>
            <a:rPr lang="en-US">
              <a:latin typeface="Canva Sans" panose="020B0604020202020204" charset="0"/>
            </a:rPr>
            <a:t>(Esther Mwangi | </a:t>
          </a:r>
          <a:br>
            <a:rPr lang="en-US">
              <a:latin typeface="Canva Sans" panose="020B0604020202020204" charset="0"/>
            </a:rPr>
          </a:br>
          <a:r>
            <a:rPr lang="en-US">
              <a:latin typeface="Canva Sans" panose="020B0604020202020204" charset="0"/>
            </a:rPr>
            <a:t>1.0 FTE)</a:t>
          </a:r>
        </a:p>
      </dgm:t>
    </dgm:pt>
    <dgm:pt modelId="{91338BD2-6294-4795-87D6-B1720497CE45}" type="parTrans" cxnId="{84D87C69-0C23-4FE8-9D4E-0ECBF03320AE}">
      <dgm:prSet/>
      <dgm:spPr/>
      <dgm:t>
        <a:bodyPr/>
        <a:lstStyle/>
        <a:p>
          <a:endParaRPr lang="en-US"/>
        </a:p>
      </dgm:t>
    </dgm:pt>
    <dgm:pt modelId="{D079DB99-9082-4E3F-86D4-EF7AE9A1AA84}" type="sibTrans" cxnId="{84D87C69-0C23-4FE8-9D4E-0ECBF03320AE}">
      <dgm:prSet/>
      <dgm:spPr/>
      <dgm:t>
        <a:bodyPr/>
        <a:lstStyle/>
        <a:p>
          <a:endParaRPr lang="en-US">
            <a:latin typeface="Canva Sans" panose="020B0604020202020204" charset="0"/>
          </a:endParaRPr>
        </a:p>
      </dgm:t>
    </dgm:pt>
    <dgm:pt modelId="{4D1FC05F-EB2C-4865-B2B1-2B754CC9ADD0}">
      <dgm:prSet phldr="0"/>
      <dgm:spPr/>
      <dgm:t>
        <a:bodyPr/>
        <a:lstStyle/>
        <a:p>
          <a:r>
            <a:rPr lang="en-US">
              <a:latin typeface="Canva Sans" panose="020B0604020202020204" charset="0"/>
            </a:rPr>
            <a:t>Integrated Opioid &amp; Addiction Care Coordinator</a:t>
          </a:r>
          <a:br>
            <a:rPr lang="en-US">
              <a:latin typeface="Canva Sans" panose="020B0604020202020204" charset="0"/>
            </a:rPr>
          </a:br>
          <a:r>
            <a:rPr lang="en-US">
              <a:latin typeface="Canva Sans" panose="020B0604020202020204" charset="0"/>
            </a:rPr>
            <a:t>(Rachel Langer | </a:t>
          </a:r>
          <a:br>
            <a:rPr lang="en-US">
              <a:latin typeface="Canva Sans" panose="020B0604020202020204" charset="0"/>
            </a:rPr>
          </a:br>
          <a:r>
            <a:rPr lang="en-US">
              <a:latin typeface="Canva Sans" panose="020B0604020202020204" charset="0"/>
            </a:rPr>
            <a:t>.8 FTE)</a:t>
          </a:r>
        </a:p>
      </dgm:t>
    </dgm:pt>
    <dgm:pt modelId="{B698D2E9-6E64-47AB-9756-F3B233CBD3F4}" type="parTrans" cxnId="{386FB78F-63D8-4BF1-87F0-B6311AFDB2BB}">
      <dgm:prSet/>
      <dgm:spPr/>
      <dgm:t>
        <a:bodyPr/>
        <a:lstStyle/>
        <a:p>
          <a:endParaRPr lang="en-US">
            <a:latin typeface="Canva Sans" panose="020B0604020202020204" charset="0"/>
          </a:endParaRPr>
        </a:p>
      </dgm:t>
    </dgm:pt>
    <dgm:pt modelId="{A250C63F-A125-4315-B349-2536D936D445}" type="sibTrans" cxnId="{386FB78F-63D8-4BF1-87F0-B6311AFDB2BB}">
      <dgm:prSet/>
      <dgm:spPr/>
      <dgm:t>
        <a:bodyPr/>
        <a:lstStyle/>
        <a:p>
          <a:endParaRPr lang="en-US">
            <a:latin typeface="Canva Sans" panose="020B0604020202020204" charset="0"/>
          </a:endParaRPr>
        </a:p>
      </dgm:t>
    </dgm:pt>
    <dgm:pt modelId="{185F5471-D993-49E3-8368-592D0791749F}">
      <dgm:prSet phldr="0"/>
      <dgm:spPr>
        <a:solidFill>
          <a:schemeClr val="accent6">
            <a:lumMod val="75000"/>
          </a:schemeClr>
        </a:solidFill>
      </dgm:spPr>
      <dgm:t>
        <a:bodyPr/>
        <a:lstStyle/>
        <a:p>
          <a:pPr rtl="0"/>
          <a:r>
            <a:rPr lang="en-US">
              <a:latin typeface="Canva Sans" panose="020B0604020202020204" charset="0"/>
            </a:rPr>
            <a:t>Research Consultant </a:t>
          </a:r>
          <a:br>
            <a:rPr lang="en-US">
              <a:latin typeface="Canva Sans" panose="020B0604020202020204" charset="0"/>
            </a:rPr>
          </a:br>
          <a:r>
            <a:rPr lang="en-US">
              <a:latin typeface="Canva Sans" panose="020B0604020202020204" charset="0"/>
            </a:rPr>
            <a:t>(Jeff </a:t>
          </a:r>
          <a:r>
            <a:rPr lang="en-US" err="1">
              <a:latin typeface="Canva Sans" panose="020B0604020202020204" charset="0"/>
            </a:rPr>
            <a:t>Dusek</a:t>
          </a:r>
          <a:r>
            <a:rPr lang="en-US">
              <a:latin typeface="Canva Sans" panose="020B0604020202020204" charset="0"/>
            </a:rPr>
            <a:t>)</a:t>
          </a:r>
        </a:p>
      </dgm:t>
    </dgm:pt>
    <dgm:pt modelId="{05D9E964-028B-4E14-B7AB-7709AE0DB2F0}" type="parTrans" cxnId="{775C6B9D-7B42-442B-A833-D09512832F06}">
      <dgm:prSet/>
      <dgm:spPr/>
      <dgm:t>
        <a:bodyPr/>
        <a:lstStyle/>
        <a:p>
          <a:endParaRPr lang="en-US">
            <a:latin typeface="Canva Sans" panose="020B0604020202020204" charset="0"/>
          </a:endParaRPr>
        </a:p>
      </dgm:t>
    </dgm:pt>
    <dgm:pt modelId="{11DDF49C-9526-4388-9C0A-A23F128B4B6B}" type="sibTrans" cxnId="{775C6B9D-7B42-442B-A833-D09512832F06}">
      <dgm:prSet/>
      <dgm:spPr/>
      <dgm:t>
        <a:bodyPr/>
        <a:lstStyle/>
        <a:p>
          <a:endParaRPr lang="en-US">
            <a:latin typeface="Canva Sans" panose="020B0604020202020204" charset="0"/>
          </a:endParaRPr>
        </a:p>
      </dgm:t>
    </dgm:pt>
    <dgm:pt modelId="{23C91DA2-2816-4FC8-9614-255958E43184}">
      <dgm:prSet phldr="0"/>
      <dgm:spPr>
        <a:solidFill>
          <a:schemeClr val="accent6">
            <a:lumMod val="75000"/>
          </a:schemeClr>
        </a:solidFill>
      </dgm:spPr>
      <dgm:t>
        <a:bodyPr/>
        <a:lstStyle/>
        <a:p>
          <a:pPr rtl="0"/>
          <a:r>
            <a:rPr lang="en-US">
              <a:latin typeface="Canva Sans" panose="020B0604020202020204" charset="0"/>
            </a:rPr>
            <a:t>Research Assistant</a:t>
          </a:r>
          <a:br>
            <a:rPr lang="en-US">
              <a:latin typeface="Canva Sans" panose="020B0604020202020204" charset="0"/>
            </a:rPr>
          </a:br>
          <a:r>
            <a:rPr lang="en-US">
              <a:latin typeface="Canva Sans" panose="020B0604020202020204" charset="0"/>
            </a:rPr>
            <a:t>(Jadyn Knox | .5 FTE)</a:t>
          </a:r>
        </a:p>
      </dgm:t>
    </dgm:pt>
    <dgm:pt modelId="{C9DDE51A-C030-42AA-B49E-3F3510EC31AF}" type="parTrans" cxnId="{BCCEF103-8BC6-43F5-B6AF-4C043541A567}">
      <dgm:prSet/>
      <dgm:spPr/>
      <dgm:t>
        <a:bodyPr/>
        <a:lstStyle/>
        <a:p>
          <a:endParaRPr lang="en-US"/>
        </a:p>
      </dgm:t>
    </dgm:pt>
    <dgm:pt modelId="{3908DF88-13E2-4643-9A1F-CE080E8D0F1E}" type="sibTrans" cxnId="{BCCEF103-8BC6-43F5-B6AF-4C043541A567}">
      <dgm:prSet/>
      <dgm:spPr/>
      <dgm:t>
        <a:bodyPr/>
        <a:lstStyle/>
        <a:p>
          <a:endParaRPr lang="en-US"/>
        </a:p>
      </dgm:t>
    </dgm:pt>
    <dgm:pt modelId="{72044F91-C3B2-4CFD-88ED-C7B1BA8A229B}" type="pres">
      <dgm:prSet presAssocID="{FD2970C1-8545-4D35-85E0-639CFD310500}" presName="hierChild1" presStyleCnt="0">
        <dgm:presLayoutVars>
          <dgm:orgChart val="1"/>
          <dgm:chPref val="1"/>
          <dgm:dir/>
          <dgm:animOne val="branch"/>
          <dgm:animLvl val="lvl"/>
          <dgm:resizeHandles/>
        </dgm:presLayoutVars>
      </dgm:prSet>
      <dgm:spPr/>
    </dgm:pt>
    <dgm:pt modelId="{C2C374DF-F20B-4697-BF3D-757C1F8FC378}" type="pres">
      <dgm:prSet presAssocID="{06CE6EDB-C6B0-4F0E-842F-D96B33416CD9}" presName="hierRoot1" presStyleCnt="0">
        <dgm:presLayoutVars>
          <dgm:hierBranch val="init"/>
        </dgm:presLayoutVars>
      </dgm:prSet>
      <dgm:spPr/>
    </dgm:pt>
    <dgm:pt modelId="{83548D0E-6628-4860-8AA6-5EBCDB559390}" type="pres">
      <dgm:prSet presAssocID="{06CE6EDB-C6B0-4F0E-842F-D96B33416CD9}" presName="rootComposite1" presStyleCnt="0"/>
      <dgm:spPr/>
    </dgm:pt>
    <dgm:pt modelId="{CD960200-7CC7-42FD-AC13-B3F084AA5AFB}" type="pres">
      <dgm:prSet presAssocID="{06CE6EDB-C6B0-4F0E-842F-D96B33416CD9}" presName="rootText1" presStyleLbl="node0" presStyleIdx="0" presStyleCnt="1" custLinFactNeighborX="-7876" custLinFactNeighborY="84750">
        <dgm:presLayoutVars>
          <dgm:chPref val="3"/>
        </dgm:presLayoutVars>
      </dgm:prSet>
      <dgm:spPr/>
    </dgm:pt>
    <dgm:pt modelId="{79037AD5-3D2D-4CC0-A43B-F5E37B52063E}" type="pres">
      <dgm:prSet presAssocID="{06CE6EDB-C6B0-4F0E-842F-D96B33416CD9}" presName="rootConnector1" presStyleLbl="node1" presStyleIdx="0" presStyleCnt="0"/>
      <dgm:spPr/>
    </dgm:pt>
    <dgm:pt modelId="{5234A169-B46B-4BA3-B6EF-E726A61B50A7}" type="pres">
      <dgm:prSet presAssocID="{06CE6EDB-C6B0-4F0E-842F-D96B33416CD9}" presName="hierChild2" presStyleCnt="0"/>
      <dgm:spPr/>
    </dgm:pt>
    <dgm:pt modelId="{9179AD5D-07EE-4452-AF67-2B11C810D304}" type="pres">
      <dgm:prSet presAssocID="{A88435AA-E871-488F-A730-D5F149AECE48}" presName="Name37" presStyleLbl="parChTrans1D2" presStyleIdx="0" presStyleCnt="3"/>
      <dgm:spPr/>
    </dgm:pt>
    <dgm:pt modelId="{6916D9A2-3947-41F2-BE60-5C54BB489E20}" type="pres">
      <dgm:prSet presAssocID="{B73F8CF0-8660-4F72-8B2B-4645922F5406}" presName="hierRoot2" presStyleCnt="0">
        <dgm:presLayoutVars>
          <dgm:hierBranch val="init"/>
        </dgm:presLayoutVars>
      </dgm:prSet>
      <dgm:spPr/>
    </dgm:pt>
    <dgm:pt modelId="{3D994A5B-E3D4-4565-A477-A519CAE2D7DA}" type="pres">
      <dgm:prSet presAssocID="{B73F8CF0-8660-4F72-8B2B-4645922F5406}" presName="rootComposite" presStyleCnt="0"/>
      <dgm:spPr/>
    </dgm:pt>
    <dgm:pt modelId="{C3A7046D-3553-4920-B113-AF6514A7E2B3}" type="pres">
      <dgm:prSet presAssocID="{B73F8CF0-8660-4F72-8B2B-4645922F5406}" presName="rootText" presStyleLbl="node2" presStyleIdx="0" presStyleCnt="3" custLinFactNeighborX="-71054" custLinFactNeighborY="79305">
        <dgm:presLayoutVars>
          <dgm:chPref val="3"/>
        </dgm:presLayoutVars>
      </dgm:prSet>
      <dgm:spPr/>
    </dgm:pt>
    <dgm:pt modelId="{9C86BB2F-D1EE-4871-A339-C3EB4252E82D}" type="pres">
      <dgm:prSet presAssocID="{B73F8CF0-8660-4F72-8B2B-4645922F5406}" presName="rootConnector" presStyleLbl="node2" presStyleIdx="0" presStyleCnt="3"/>
      <dgm:spPr/>
    </dgm:pt>
    <dgm:pt modelId="{0902B9CC-A16B-42F7-B225-83D46ABDEFA0}" type="pres">
      <dgm:prSet presAssocID="{B73F8CF0-8660-4F72-8B2B-4645922F5406}" presName="hierChild4" presStyleCnt="0"/>
      <dgm:spPr/>
    </dgm:pt>
    <dgm:pt modelId="{0CD8A63A-BB2B-43CC-A595-9525303E3804}" type="pres">
      <dgm:prSet presAssocID="{C9DDE51A-C030-42AA-B49E-3F3510EC31AF}" presName="Name37" presStyleLbl="parChTrans1D3" presStyleIdx="0" presStyleCnt="4"/>
      <dgm:spPr/>
    </dgm:pt>
    <dgm:pt modelId="{4D127E3C-01E5-4764-A59B-99F9ABB53F07}" type="pres">
      <dgm:prSet presAssocID="{23C91DA2-2816-4FC8-9614-255958E43184}" presName="hierRoot2" presStyleCnt="0">
        <dgm:presLayoutVars>
          <dgm:hierBranch val="init"/>
        </dgm:presLayoutVars>
      </dgm:prSet>
      <dgm:spPr/>
    </dgm:pt>
    <dgm:pt modelId="{AF4E692C-B4AD-41FD-84F1-35237016193C}" type="pres">
      <dgm:prSet presAssocID="{23C91DA2-2816-4FC8-9614-255958E43184}" presName="rootComposite" presStyleCnt="0"/>
      <dgm:spPr/>
    </dgm:pt>
    <dgm:pt modelId="{B82C3DCA-E442-454A-B441-C18700F8A1EF}" type="pres">
      <dgm:prSet presAssocID="{23C91DA2-2816-4FC8-9614-255958E43184}" presName="rootText" presStyleLbl="node3" presStyleIdx="0" presStyleCnt="4" custLinFactNeighborX="-8782" custLinFactNeighborY="88730">
        <dgm:presLayoutVars>
          <dgm:chPref val="3"/>
        </dgm:presLayoutVars>
      </dgm:prSet>
      <dgm:spPr/>
    </dgm:pt>
    <dgm:pt modelId="{86360037-99C0-4D5E-9D37-F4BBE62EE3EC}" type="pres">
      <dgm:prSet presAssocID="{23C91DA2-2816-4FC8-9614-255958E43184}" presName="rootConnector" presStyleLbl="node3" presStyleIdx="0" presStyleCnt="4"/>
      <dgm:spPr/>
    </dgm:pt>
    <dgm:pt modelId="{5C9A1416-0EA7-4F7E-9757-314F94B4F988}" type="pres">
      <dgm:prSet presAssocID="{23C91DA2-2816-4FC8-9614-255958E43184}" presName="hierChild4" presStyleCnt="0"/>
      <dgm:spPr/>
    </dgm:pt>
    <dgm:pt modelId="{063BB814-40A3-4CE6-9008-484D74462293}" type="pres">
      <dgm:prSet presAssocID="{23C91DA2-2816-4FC8-9614-255958E43184}" presName="hierChild5" presStyleCnt="0"/>
      <dgm:spPr/>
    </dgm:pt>
    <dgm:pt modelId="{E5516DB6-5214-444F-AF1F-74F4AEB49552}" type="pres">
      <dgm:prSet presAssocID="{B73F8CF0-8660-4F72-8B2B-4645922F5406}" presName="hierChild5" presStyleCnt="0"/>
      <dgm:spPr/>
    </dgm:pt>
    <dgm:pt modelId="{75B35F07-1087-467C-8E3F-B60CD86BD036}" type="pres">
      <dgm:prSet presAssocID="{05D9E964-028B-4E14-B7AB-7709AE0DB2F0}" presName="Name37" presStyleLbl="parChTrans1D2" presStyleIdx="1" presStyleCnt="3"/>
      <dgm:spPr/>
    </dgm:pt>
    <dgm:pt modelId="{A9ABFBCC-BC30-410E-A089-639DC7159A04}" type="pres">
      <dgm:prSet presAssocID="{185F5471-D993-49E3-8368-592D0791749F}" presName="hierRoot2" presStyleCnt="0">
        <dgm:presLayoutVars>
          <dgm:hierBranch val="init"/>
        </dgm:presLayoutVars>
      </dgm:prSet>
      <dgm:spPr/>
    </dgm:pt>
    <dgm:pt modelId="{5269D9B7-33AA-44AF-9B06-E878BCDE70E8}" type="pres">
      <dgm:prSet presAssocID="{185F5471-D993-49E3-8368-592D0791749F}" presName="rootComposite" presStyleCnt="0"/>
      <dgm:spPr/>
    </dgm:pt>
    <dgm:pt modelId="{F6A59D79-85F8-450B-8030-8CE35D85D09E}" type="pres">
      <dgm:prSet presAssocID="{185F5471-D993-49E3-8368-592D0791749F}" presName="rootText" presStyleLbl="node2" presStyleIdx="1" presStyleCnt="3" custLinFactNeighborX="-7876" custLinFactNeighborY="78358">
        <dgm:presLayoutVars>
          <dgm:chPref val="3"/>
        </dgm:presLayoutVars>
      </dgm:prSet>
      <dgm:spPr/>
    </dgm:pt>
    <dgm:pt modelId="{AD422C64-C652-4953-9E8C-BB8752602B35}" type="pres">
      <dgm:prSet presAssocID="{185F5471-D993-49E3-8368-592D0791749F}" presName="rootConnector" presStyleLbl="node2" presStyleIdx="1" presStyleCnt="3"/>
      <dgm:spPr/>
    </dgm:pt>
    <dgm:pt modelId="{2998CE6E-813E-45DE-9CE6-1B5E4CCEF485}" type="pres">
      <dgm:prSet presAssocID="{185F5471-D993-49E3-8368-592D0791749F}" presName="hierChild4" presStyleCnt="0"/>
      <dgm:spPr/>
    </dgm:pt>
    <dgm:pt modelId="{EAC78D39-4F7E-4B19-B712-6CA4FA45F3F8}" type="pres">
      <dgm:prSet presAssocID="{185F5471-D993-49E3-8368-592D0791749F}" presName="hierChild5" presStyleCnt="0"/>
      <dgm:spPr/>
    </dgm:pt>
    <dgm:pt modelId="{F702490C-5FF3-483C-8720-9D3AFE45AA79}" type="pres">
      <dgm:prSet presAssocID="{323DAF4D-45F2-4FFC-B18A-CB937B788717}" presName="Name37" presStyleLbl="parChTrans1D2" presStyleIdx="2" presStyleCnt="3"/>
      <dgm:spPr/>
    </dgm:pt>
    <dgm:pt modelId="{F06E0B2D-CD32-432B-906D-BBC843A24624}" type="pres">
      <dgm:prSet presAssocID="{8D58CB6D-5991-47A1-B5F2-20540B598E27}" presName="hierRoot2" presStyleCnt="0">
        <dgm:presLayoutVars>
          <dgm:hierBranch val="init"/>
        </dgm:presLayoutVars>
      </dgm:prSet>
      <dgm:spPr/>
    </dgm:pt>
    <dgm:pt modelId="{89760BFE-185F-424E-AEED-AAAF0F983D9C}" type="pres">
      <dgm:prSet presAssocID="{8D58CB6D-5991-47A1-B5F2-20540B598E27}" presName="rootComposite" presStyleCnt="0"/>
      <dgm:spPr/>
    </dgm:pt>
    <dgm:pt modelId="{F1921B59-568D-4E1C-98F9-A5334431F912}" type="pres">
      <dgm:prSet presAssocID="{8D58CB6D-5991-47A1-B5F2-20540B598E27}" presName="rootText" presStyleLbl="node2" presStyleIdx="2" presStyleCnt="3" custLinFactNeighborX="26351" custLinFactNeighborY="79711">
        <dgm:presLayoutVars>
          <dgm:chPref val="3"/>
        </dgm:presLayoutVars>
      </dgm:prSet>
      <dgm:spPr/>
    </dgm:pt>
    <dgm:pt modelId="{22E2BB42-8E55-4FA0-9EF1-EAAEA45F2D6E}" type="pres">
      <dgm:prSet presAssocID="{8D58CB6D-5991-47A1-B5F2-20540B598E27}" presName="rootConnector" presStyleLbl="node2" presStyleIdx="2" presStyleCnt="3"/>
      <dgm:spPr/>
    </dgm:pt>
    <dgm:pt modelId="{F2FDA315-DEB9-4DB9-8491-52D018618717}" type="pres">
      <dgm:prSet presAssocID="{8D58CB6D-5991-47A1-B5F2-20540B598E27}" presName="hierChild4" presStyleCnt="0"/>
      <dgm:spPr/>
    </dgm:pt>
    <dgm:pt modelId="{A8A7D572-8814-44FF-B505-5752B9136265}" type="pres">
      <dgm:prSet presAssocID="{4E139AC7-34F7-48A7-BA1A-CB626094895B}" presName="Name37" presStyleLbl="parChTrans1D3" presStyleIdx="1" presStyleCnt="4"/>
      <dgm:spPr/>
    </dgm:pt>
    <dgm:pt modelId="{6E95C6E7-4349-4A7E-84AF-D80FF59F1226}" type="pres">
      <dgm:prSet presAssocID="{5CAC654E-6597-4C1E-9DAB-638FF7CAF780}" presName="hierRoot2" presStyleCnt="0">
        <dgm:presLayoutVars>
          <dgm:hierBranch val="init"/>
        </dgm:presLayoutVars>
      </dgm:prSet>
      <dgm:spPr/>
    </dgm:pt>
    <dgm:pt modelId="{671EE3EB-12A6-4F8B-8E3A-7638ADA3D512}" type="pres">
      <dgm:prSet presAssocID="{5CAC654E-6597-4C1E-9DAB-638FF7CAF780}" presName="rootComposite" presStyleCnt="0"/>
      <dgm:spPr/>
    </dgm:pt>
    <dgm:pt modelId="{6D95EE8A-5AAF-4AFE-A03A-21E15E857F36}" type="pres">
      <dgm:prSet presAssocID="{5CAC654E-6597-4C1E-9DAB-638FF7CAF780}" presName="rootText" presStyleLbl="node3" presStyleIdx="1" presStyleCnt="4" custLinFactNeighborX="39920" custLinFactNeighborY="47590">
        <dgm:presLayoutVars>
          <dgm:chPref val="3"/>
        </dgm:presLayoutVars>
      </dgm:prSet>
      <dgm:spPr/>
    </dgm:pt>
    <dgm:pt modelId="{27A51933-C02B-4DBF-958C-D656257FB990}" type="pres">
      <dgm:prSet presAssocID="{5CAC654E-6597-4C1E-9DAB-638FF7CAF780}" presName="rootConnector" presStyleLbl="node3" presStyleIdx="1" presStyleCnt="4"/>
      <dgm:spPr/>
    </dgm:pt>
    <dgm:pt modelId="{1A9EDEC8-8CE2-4B1C-B709-4D4DF93DEE7D}" type="pres">
      <dgm:prSet presAssocID="{5CAC654E-6597-4C1E-9DAB-638FF7CAF780}" presName="hierChild4" presStyleCnt="0"/>
      <dgm:spPr/>
    </dgm:pt>
    <dgm:pt modelId="{DB9A17F3-8280-401C-BC0B-7D8424226683}" type="pres">
      <dgm:prSet presAssocID="{5CAC654E-6597-4C1E-9DAB-638FF7CAF780}" presName="hierChild5" presStyleCnt="0"/>
      <dgm:spPr/>
    </dgm:pt>
    <dgm:pt modelId="{EA3E0A30-70D0-4C1F-97B2-B563B5DA2990}" type="pres">
      <dgm:prSet presAssocID="{B698D2E9-6E64-47AB-9756-F3B233CBD3F4}" presName="Name37" presStyleLbl="parChTrans1D3" presStyleIdx="2" presStyleCnt="4"/>
      <dgm:spPr/>
    </dgm:pt>
    <dgm:pt modelId="{54DF1962-918A-4F7D-9932-5C0301C8F082}" type="pres">
      <dgm:prSet presAssocID="{4D1FC05F-EB2C-4865-B2B1-2B754CC9ADD0}" presName="hierRoot2" presStyleCnt="0">
        <dgm:presLayoutVars>
          <dgm:hierBranch val="init"/>
        </dgm:presLayoutVars>
      </dgm:prSet>
      <dgm:spPr/>
    </dgm:pt>
    <dgm:pt modelId="{D2A4699D-8C38-403E-8FC2-4335149ACC12}" type="pres">
      <dgm:prSet presAssocID="{4D1FC05F-EB2C-4865-B2B1-2B754CC9ADD0}" presName="rootComposite" presStyleCnt="0"/>
      <dgm:spPr/>
    </dgm:pt>
    <dgm:pt modelId="{5435122A-67A1-4B12-9C0D-44AF1BBDFED9}" type="pres">
      <dgm:prSet presAssocID="{4D1FC05F-EB2C-4865-B2B1-2B754CC9ADD0}" presName="rootText" presStyleLbl="node3" presStyleIdx="2" presStyleCnt="4" custLinFactNeighborX="39920" custLinFactNeighborY="13583">
        <dgm:presLayoutVars>
          <dgm:chPref val="3"/>
        </dgm:presLayoutVars>
      </dgm:prSet>
      <dgm:spPr/>
    </dgm:pt>
    <dgm:pt modelId="{BBB43540-C6BF-4D82-AD29-3D0D6874DA76}" type="pres">
      <dgm:prSet presAssocID="{4D1FC05F-EB2C-4865-B2B1-2B754CC9ADD0}" presName="rootConnector" presStyleLbl="node3" presStyleIdx="2" presStyleCnt="4"/>
      <dgm:spPr/>
    </dgm:pt>
    <dgm:pt modelId="{B6B852F3-EB51-441E-996C-50236B6A74EB}" type="pres">
      <dgm:prSet presAssocID="{4D1FC05F-EB2C-4865-B2B1-2B754CC9ADD0}" presName="hierChild4" presStyleCnt="0"/>
      <dgm:spPr/>
    </dgm:pt>
    <dgm:pt modelId="{32575653-AD6F-41B0-8AD3-F3419388A3DC}" type="pres">
      <dgm:prSet presAssocID="{4D1FC05F-EB2C-4865-B2B1-2B754CC9ADD0}" presName="hierChild5" presStyleCnt="0"/>
      <dgm:spPr/>
    </dgm:pt>
    <dgm:pt modelId="{4A48670B-CCA2-4C4F-9727-C5A585025A1D}" type="pres">
      <dgm:prSet presAssocID="{91338BD2-6294-4795-87D6-B1720497CE45}" presName="Name37" presStyleLbl="parChTrans1D3" presStyleIdx="3" presStyleCnt="4"/>
      <dgm:spPr/>
    </dgm:pt>
    <dgm:pt modelId="{627472E4-E027-4E26-81B5-5F6B78A32320}" type="pres">
      <dgm:prSet presAssocID="{52820D95-345B-40BF-BEC3-62A3CAC3CEBA}" presName="hierRoot2" presStyleCnt="0">
        <dgm:presLayoutVars>
          <dgm:hierBranch val="init"/>
        </dgm:presLayoutVars>
      </dgm:prSet>
      <dgm:spPr/>
    </dgm:pt>
    <dgm:pt modelId="{F7CAFA28-5FF2-4BDB-9C1B-0B6B58FDE6E8}" type="pres">
      <dgm:prSet presAssocID="{52820D95-345B-40BF-BEC3-62A3CAC3CEBA}" presName="rootComposite" presStyleCnt="0"/>
      <dgm:spPr/>
    </dgm:pt>
    <dgm:pt modelId="{F7420CB4-A00F-4999-B9F6-6DE98CCCE58F}" type="pres">
      <dgm:prSet presAssocID="{52820D95-345B-40BF-BEC3-62A3CAC3CEBA}" presName="rootText" presStyleLbl="node3" presStyleIdx="3" presStyleCnt="4" custLinFactNeighborX="39920" custLinFactNeighborY="-20425">
        <dgm:presLayoutVars>
          <dgm:chPref val="3"/>
        </dgm:presLayoutVars>
      </dgm:prSet>
      <dgm:spPr/>
    </dgm:pt>
    <dgm:pt modelId="{D2F080B8-EFE1-4BCD-AC95-9F751E41C0CB}" type="pres">
      <dgm:prSet presAssocID="{52820D95-345B-40BF-BEC3-62A3CAC3CEBA}" presName="rootConnector" presStyleLbl="node3" presStyleIdx="3" presStyleCnt="4"/>
      <dgm:spPr/>
    </dgm:pt>
    <dgm:pt modelId="{3126FE15-D91F-4189-B9B5-282028D86481}" type="pres">
      <dgm:prSet presAssocID="{52820D95-345B-40BF-BEC3-62A3CAC3CEBA}" presName="hierChild4" presStyleCnt="0"/>
      <dgm:spPr/>
    </dgm:pt>
    <dgm:pt modelId="{C04B46D3-2801-4BF0-B43E-3E1BBC49EA28}" type="pres">
      <dgm:prSet presAssocID="{52820D95-345B-40BF-BEC3-62A3CAC3CEBA}" presName="hierChild5" presStyleCnt="0"/>
      <dgm:spPr/>
    </dgm:pt>
    <dgm:pt modelId="{9AF712C5-F38C-4E5E-BFED-956F56830DA7}" type="pres">
      <dgm:prSet presAssocID="{8D58CB6D-5991-47A1-B5F2-20540B598E27}" presName="hierChild5" presStyleCnt="0"/>
      <dgm:spPr/>
    </dgm:pt>
    <dgm:pt modelId="{7775370E-7CAD-44D0-8E28-A73D4D7F5DEB}" type="pres">
      <dgm:prSet presAssocID="{06CE6EDB-C6B0-4F0E-842F-D96B33416CD9}" presName="hierChild3" presStyleCnt="0"/>
      <dgm:spPr/>
    </dgm:pt>
  </dgm:ptLst>
  <dgm:cxnLst>
    <dgm:cxn modelId="{BCCEF103-8BC6-43F5-B6AF-4C043541A567}" srcId="{B73F8CF0-8660-4F72-8B2B-4645922F5406}" destId="{23C91DA2-2816-4FC8-9614-255958E43184}" srcOrd="0" destOrd="0" parTransId="{C9DDE51A-C030-42AA-B49E-3F3510EC31AF}" sibTransId="{3908DF88-13E2-4643-9A1F-CE080E8D0F1E}"/>
    <dgm:cxn modelId="{9831DD1A-0C1D-4FA4-9D00-7B20896B7489}" type="presOf" srcId="{52820D95-345B-40BF-BEC3-62A3CAC3CEBA}" destId="{F7420CB4-A00F-4999-B9F6-6DE98CCCE58F}" srcOrd="0" destOrd="0" presId="urn:microsoft.com/office/officeart/2005/8/layout/orgChart1"/>
    <dgm:cxn modelId="{080B3E24-86F2-4686-ABB5-72111DB29D18}" type="presOf" srcId="{06CE6EDB-C6B0-4F0E-842F-D96B33416CD9}" destId="{79037AD5-3D2D-4CC0-A43B-F5E37B52063E}" srcOrd="1" destOrd="0" presId="urn:microsoft.com/office/officeart/2005/8/layout/orgChart1"/>
    <dgm:cxn modelId="{A2761C35-50D3-454C-BF45-F2A559A03A0D}" srcId="{FD2970C1-8545-4D35-85E0-639CFD310500}" destId="{06CE6EDB-C6B0-4F0E-842F-D96B33416CD9}" srcOrd="0" destOrd="0" parTransId="{309E7FDE-59CE-4EFA-9467-861C6CD59C5D}" sibTransId="{5261FF82-3CDB-410F-AF74-D4A590D71FD9}"/>
    <dgm:cxn modelId="{A8784F35-0AEB-4CB6-A695-F128E14FD9B3}" type="presOf" srcId="{52820D95-345B-40BF-BEC3-62A3CAC3CEBA}" destId="{D2F080B8-EFE1-4BCD-AC95-9F751E41C0CB}" srcOrd="1" destOrd="0" presId="urn:microsoft.com/office/officeart/2005/8/layout/orgChart1"/>
    <dgm:cxn modelId="{922B263B-31B6-4F16-B761-63BC2EB74035}" type="presOf" srcId="{185F5471-D993-49E3-8368-592D0791749F}" destId="{F6A59D79-85F8-450B-8030-8CE35D85D09E}" srcOrd="0" destOrd="0" presId="urn:microsoft.com/office/officeart/2005/8/layout/orgChart1"/>
    <dgm:cxn modelId="{E0103E5F-6BC2-4DCD-B201-5C71A77BD862}" type="presOf" srcId="{A88435AA-E871-488F-A730-D5F149AECE48}" destId="{9179AD5D-07EE-4452-AF67-2B11C810D304}" srcOrd="0" destOrd="0" presId="urn:microsoft.com/office/officeart/2005/8/layout/orgChart1"/>
    <dgm:cxn modelId="{8F218960-A862-4197-9592-9E578BA56E7E}" type="presOf" srcId="{06CE6EDB-C6B0-4F0E-842F-D96B33416CD9}" destId="{CD960200-7CC7-42FD-AC13-B3F084AA5AFB}" srcOrd="0" destOrd="0" presId="urn:microsoft.com/office/officeart/2005/8/layout/orgChart1"/>
    <dgm:cxn modelId="{B26E7641-D888-46EB-9CCA-65F94B98A5B8}" type="presOf" srcId="{23C91DA2-2816-4FC8-9614-255958E43184}" destId="{B82C3DCA-E442-454A-B441-C18700F8A1EF}" srcOrd="0" destOrd="0" presId="urn:microsoft.com/office/officeart/2005/8/layout/orgChart1"/>
    <dgm:cxn modelId="{84D87C69-0C23-4FE8-9D4E-0ECBF03320AE}" srcId="{8D58CB6D-5991-47A1-B5F2-20540B598E27}" destId="{52820D95-345B-40BF-BEC3-62A3CAC3CEBA}" srcOrd="2" destOrd="0" parTransId="{91338BD2-6294-4795-87D6-B1720497CE45}" sibTransId="{D079DB99-9082-4E3F-86D4-EF7AE9A1AA84}"/>
    <dgm:cxn modelId="{989F1A6E-15D5-421C-9D8B-8C5832A750B0}" type="presOf" srcId="{4D1FC05F-EB2C-4865-B2B1-2B754CC9ADD0}" destId="{5435122A-67A1-4B12-9C0D-44AF1BBDFED9}" srcOrd="0" destOrd="0" presId="urn:microsoft.com/office/officeart/2005/8/layout/orgChart1"/>
    <dgm:cxn modelId="{E0BDBD4F-E94C-4A39-A6DE-F2B1D13EF840}" type="presOf" srcId="{B73F8CF0-8660-4F72-8B2B-4645922F5406}" destId="{9C86BB2F-D1EE-4871-A339-C3EB4252E82D}" srcOrd="1" destOrd="0" presId="urn:microsoft.com/office/officeart/2005/8/layout/orgChart1"/>
    <dgm:cxn modelId="{B9B7C153-5F6D-46BF-965F-58B601690250}" srcId="{8D58CB6D-5991-47A1-B5F2-20540B598E27}" destId="{5CAC654E-6597-4C1E-9DAB-638FF7CAF780}" srcOrd="0" destOrd="0" parTransId="{4E139AC7-34F7-48A7-BA1A-CB626094895B}" sibTransId="{8B000F5A-AF82-4FE2-BF4B-88DBBB9E1C47}"/>
    <dgm:cxn modelId="{BC699F77-A020-4351-BACA-E3DFB9A3218F}" type="presOf" srcId="{B73F8CF0-8660-4F72-8B2B-4645922F5406}" destId="{C3A7046D-3553-4920-B113-AF6514A7E2B3}" srcOrd="0" destOrd="0" presId="urn:microsoft.com/office/officeart/2005/8/layout/orgChart1"/>
    <dgm:cxn modelId="{76D90958-D09D-4589-A4D8-B965147FD0EA}" srcId="{06CE6EDB-C6B0-4F0E-842F-D96B33416CD9}" destId="{B73F8CF0-8660-4F72-8B2B-4645922F5406}" srcOrd="0" destOrd="0" parTransId="{A88435AA-E871-488F-A730-D5F149AECE48}" sibTransId="{34A35C45-B2CD-455F-846D-36628B681ED5}"/>
    <dgm:cxn modelId="{2D80BA87-EA36-4F42-8E66-7FC286E6B943}" type="presOf" srcId="{5CAC654E-6597-4C1E-9DAB-638FF7CAF780}" destId="{27A51933-C02B-4DBF-958C-D656257FB990}" srcOrd="1" destOrd="0" presId="urn:microsoft.com/office/officeart/2005/8/layout/orgChart1"/>
    <dgm:cxn modelId="{358D9388-9C81-4D5C-842C-E3B4B8C57954}" type="presOf" srcId="{4E139AC7-34F7-48A7-BA1A-CB626094895B}" destId="{A8A7D572-8814-44FF-B505-5752B9136265}" srcOrd="0" destOrd="0" presId="urn:microsoft.com/office/officeart/2005/8/layout/orgChart1"/>
    <dgm:cxn modelId="{386FB78F-63D8-4BF1-87F0-B6311AFDB2BB}" srcId="{8D58CB6D-5991-47A1-B5F2-20540B598E27}" destId="{4D1FC05F-EB2C-4865-B2B1-2B754CC9ADD0}" srcOrd="1" destOrd="0" parTransId="{B698D2E9-6E64-47AB-9756-F3B233CBD3F4}" sibTransId="{A250C63F-A125-4315-B349-2536D936D445}"/>
    <dgm:cxn modelId="{775C6B9D-7B42-442B-A833-D09512832F06}" srcId="{06CE6EDB-C6B0-4F0E-842F-D96B33416CD9}" destId="{185F5471-D993-49E3-8368-592D0791749F}" srcOrd="1" destOrd="0" parTransId="{05D9E964-028B-4E14-B7AB-7709AE0DB2F0}" sibTransId="{11DDF49C-9526-4388-9C0A-A23F128B4B6B}"/>
    <dgm:cxn modelId="{D962BC9D-D8E8-4BB1-BEA2-D5145BCDD5AB}" type="presOf" srcId="{05D9E964-028B-4E14-B7AB-7709AE0DB2F0}" destId="{75B35F07-1087-467C-8E3F-B60CD86BD036}" srcOrd="0" destOrd="0" presId="urn:microsoft.com/office/officeart/2005/8/layout/orgChart1"/>
    <dgm:cxn modelId="{BEE2919E-890B-4246-8F5E-9080B2F4F0A4}" type="presOf" srcId="{323DAF4D-45F2-4FFC-B18A-CB937B788717}" destId="{F702490C-5FF3-483C-8720-9D3AFE45AA79}" srcOrd="0" destOrd="0" presId="urn:microsoft.com/office/officeart/2005/8/layout/orgChart1"/>
    <dgm:cxn modelId="{0769C4A8-173C-4751-B866-C6B213CA3369}" type="presOf" srcId="{C9DDE51A-C030-42AA-B49E-3F3510EC31AF}" destId="{0CD8A63A-BB2B-43CC-A595-9525303E3804}" srcOrd="0" destOrd="0" presId="urn:microsoft.com/office/officeart/2005/8/layout/orgChart1"/>
    <dgm:cxn modelId="{868C96AF-520D-4061-97F8-53BA349E4A6E}" type="presOf" srcId="{185F5471-D993-49E3-8368-592D0791749F}" destId="{AD422C64-C652-4953-9E8C-BB8752602B35}" srcOrd="1" destOrd="0" presId="urn:microsoft.com/office/officeart/2005/8/layout/orgChart1"/>
    <dgm:cxn modelId="{466ECCBF-47CB-4CBC-96C1-C492AA9728F5}" type="presOf" srcId="{8D58CB6D-5991-47A1-B5F2-20540B598E27}" destId="{F1921B59-568D-4E1C-98F9-A5334431F912}" srcOrd="0" destOrd="0" presId="urn:microsoft.com/office/officeart/2005/8/layout/orgChart1"/>
    <dgm:cxn modelId="{076DF6C3-3EC6-4E5E-BE2E-8BB68C859FAC}" type="presOf" srcId="{5CAC654E-6597-4C1E-9DAB-638FF7CAF780}" destId="{6D95EE8A-5AAF-4AFE-A03A-21E15E857F36}" srcOrd="0" destOrd="0" presId="urn:microsoft.com/office/officeart/2005/8/layout/orgChart1"/>
    <dgm:cxn modelId="{DF9E07CC-6DDE-4FEF-BB8B-569837134466}" type="presOf" srcId="{B698D2E9-6E64-47AB-9756-F3B233CBD3F4}" destId="{EA3E0A30-70D0-4C1F-97B2-B563B5DA2990}" srcOrd="0" destOrd="0" presId="urn:microsoft.com/office/officeart/2005/8/layout/orgChart1"/>
    <dgm:cxn modelId="{CB2A60CE-311B-4B51-8B38-35B6B5C45CDA}" type="presOf" srcId="{23C91DA2-2816-4FC8-9614-255958E43184}" destId="{86360037-99C0-4D5E-9D37-F4BBE62EE3EC}" srcOrd="1" destOrd="0" presId="urn:microsoft.com/office/officeart/2005/8/layout/orgChart1"/>
    <dgm:cxn modelId="{519A19D9-7B1C-4955-B972-17AC62D5E68A}" type="presOf" srcId="{4D1FC05F-EB2C-4865-B2B1-2B754CC9ADD0}" destId="{BBB43540-C6BF-4D82-AD29-3D0D6874DA76}" srcOrd="1" destOrd="0" presId="urn:microsoft.com/office/officeart/2005/8/layout/orgChart1"/>
    <dgm:cxn modelId="{12E44FE3-A273-4E58-8546-282B0BC3A40B}" type="presOf" srcId="{8D58CB6D-5991-47A1-B5F2-20540B598E27}" destId="{22E2BB42-8E55-4FA0-9EF1-EAAEA45F2D6E}" srcOrd="1" destOrd="0" presId="urn:microsoft.com/office/officeart/2005/8/layout/orgChart1"/>
    <dgm:cxn modelId="{3C6FBFEE-2FE4-42AF-838C-000DE5482A66}" type="presOf" srcId="{91338BD2-6294-4795-87D6-B1720497CE45}" destId="{4A48670B-CCA2-4C4F-9727-C5A585025A1D}" srcOrd="0" destOrd="0" presId="urn:microsoft.com/office/officeart/2005/8/layout/orgChart1"/>
    <dgm:cxn modelId="{9CFF02F4-EC41-4DEB-84E2-D1B8A410C345}" srcId="{06CE6EDB-C6B0-4F0E-842F-D96B33416CD9}" destId="{8D58CB6D-5991-47A1-B5F2-20540B598E27}" srcOrd="2" destOrd="0" parTransId="{323DAF4D-45F2-4FFC-B18A-CB937B788717}" sibTransId="{70BA2BC0-F9DD-4EBC-A6B8-90AB998855C2}"/>
    <dgm:cxn modelId="{C37C4FF9-59CB-448B-9602-242CE8B67618}" type="presOf" srcId="{FD2970C1-8545-4D35-85E0-639CFD310500}" destId="{72044F91-C3B2-4CFD-88ED-C7B1BA8A229B}" srcOrd="0" destOrd="0" presId="urn:microsoft.com/office/officeart/2005/8/layout/orgChart1"/>
    <dgm:cxn modelId="{ABFF082F-CB5C-4ACD-8F3A-EDD5945DAA58}" type="presParOf" srcId="{72044F91-C3B2-4CFD-88ED-C7B1BA8A229B}" destId="{C2C374DF-F20B-4697-BF3D-757C1F8FC378}" srcOrd="0" destOrd="0" presId="urn:microsoft.com/office/officeart/2005/8/layout/orgChart1"/>
    <dgm:cxn modelId="{22427868-EE78-4D9B-9386-F5FBB73B2B2C}" type="presParOf" srcId="{C2C374DF-F20B-4697-BF3D-757C1F8FC378}" destId="{83548D0E-6628-4860-8AA6-5EBCDB559390}" srcOrd="0" destOrd="0" presId="urn:microsoft.com/office/officeart/2005/8/layout/orgChart1"/>
    <dgm:cxn modelId="{496065DC-1F1D-4A79-8E50-277EEB050B71}" type="presParOf" srcId="{83548D0E-6628-4860-8AA6-5EBCDB559390}" destId="{CD960200-7CC7-42FD-AC13-B3F084AA5AFB}" srcOrd="0" destOrd="0" presId="urn:microsoft.com/office/officeart/2005/8/layout/orgChart1"/>
    <dgm:cxn modelId="{2748857F-DC8A-4B57-A63B-6F6B98623D89}" type="presParOf" srcId="{83548D0E-6628-4860-8AA6-5EBCDB559390}" destId="{79037AD5-3D2D-4CC0-A43B-F5E37B52063E}" srcOrd="1" destOrd="0" presId="urn:microsoft.com/office/officeart/2005/8/layout/orgChart1"/>
    <dgm:cxn modelId="{52353417-0F29-4C67-8BC3-FAA22505A4D2}" type="presParOf" srcId="{C2C374DF-F20B-4697-BF3D-757C1F8FC378}" destId="{5234A169-B46B-4BA3-B6EF-E726A61B50A7}" srcOrd="1" destOrd="0" presId="urn:microsoft.com/office/officeart/2005/8/layout/orgChart1"/>
    <dgm:cxn modelId="{63EFFAFE-6AAE-4B57-B887-178232B70367}" type="presParOf" srcId="{5234A169-B46B-4BA3-B6EF-E726A61B50A7}" destId="{9179AD5D-07EE-4452-AF67-2B11C810D304}" srcOrd="0" destOrd="0" presId="urn:microsoft.com/office/officeart/2005/8/layout/orgChart1"/>
    <dgm:cxn modelId="{017DE7A9-0445-4435-9D72-D74ED5BC28B3}" type="presParOf" srcId="{5234A169-B46B-4BA3-B6EF-E726A61B50A7}" destId="{6916D9A2-3947-41F2-BE60-5C54BB489E20}" srcOrd="1" destOrd="0" presId="urn:microsoft.com/office/officeart/2005/8/layout/orgChart1"/>
    <dgm:cxn modelId="{652E4A6D-0A68-4E66-9FB8-3116BA2F3446}" type="presParOf" srcId="{6916D9A2-3947-41F2-BE60-5C54BB489E20}" destId="{3D994A5B-E3D4-4565-A477-A519CAE2D7DA}" srcOrd="0" destOrd="0" presId="urn:microsoft.com/office/officeart/2005/8/layout/orgChart1"/>
    <dgm:cxn modelId="{51CE69C8-1CEC-4F3B-976E-508D399F539F}" type="presParOf" srcId="{3D994A5B-E3D4-4565-A477-A519CAE2D7DA}" destId="{C3A7046D-3553-4920-B113-AF6514A7E2B3}" srcOrd="0" destOrd="0" presId="urn:microsoft.com/office/officeart/2005/8/layout/orgChart1"/>
    <dgm:cxn modelId="{9E9D950D-9C13-4FFC-A1CD-2C5EE4A9FCE6}" type="presParOf" srcId="{3D994A5B-E3D4-4565-A477-A519CAE2D7DA}" destId="{9C86BB2F-D1EE-4871-A339-C3EB4252E82D}" srcOrd="1" destOrd="0" presId="urn:microsoft.com/office/officeart/2005/8/layout/orgChart1"/>
    <dgm:cxn modelId="{B63524CD-CD68-403D-8D47-47EEFF48A38A}" type="presParOf" srcId="{6916D9A2-3947-41F2-BE60-5C54BB489E20}" destId="{0902B9CC-A16B-42F7-B225-83D46ABDEFA0}" srcOrd="1" destOrd="0" presId="urn:microsoft.com/office/officeart/2005/8/layout/orgChart1"/>
    <dgm:cxn modelId="{8BA29CBB-6228-4228-999D-16A5C50D6652}" type="presParOf" srcId="{0902B9CC-A16B-42F7-B225-83D46ABDEFA0}" destId="{0CD8A63A-BB2B-43CC-A595-9525303E3804}" srcOrd="0" destOrd="0" presId="urn:microsoft.com/office/officeart/2005/8/layout/orgChart1"/>
    <dgm:cxn modelId="{6CF39271-3835-4637-9991-8F0110BEDEDC}" type="presParOf" srcId="{0902B9CC-A16B-42F7-B225-83D46ABDEFA0}" destId="{4D127E3C-01E5-4764-A59B-99F9ABB53F07}" srcOrd="1" destOrd="0" presId="urn:microsoft.com/office/officeart/2005/8/layout/orgChart1"/>
    <dgm:cxn modelId="{F684B824-537D-471B-845E-60CA7216345F}" type="presParOf" srcId="{4D127E3C-01E5-4764-A59B-99F9ABB53F07}" destId="{AF4E692C-B4AD-41FD-84F1-35237016193C}" srcOrd="0" destOrd="0" presId="urn:microsoft.com/office/officeart/2005/8/layout/orgChart1"/>
    <dgm:cxn modelId="{62376980-3CED-4BE5-918C-496898C1374A}" type="presParOf" srcId="{AF4E692C-B4AD-41FD-84F1-35237016193C}" destId="{B82C3DCA-E442-454A-B441-C18700F8A1EF}" srcOrd="0" destOrd="0" presId="urn:microsoft.com/office/officeart/2005/8/layout/orgChart1"/>
    <dgm:cxn modelId="{0047460B-969C-4A44-849C-8188FA61045C}" type="presParOf" srcId="{AF4E692C-B4AD-41FD-84F1-35237016193C}" destId="{86360037-99C0-4D5E-9D37-F4BBE62EE3EC}" srcOrd="1" destOrd="0" presId="urn:microsoft.com/office/officeart/2005/8/layout/orgChart1"/>
    <dgm:cxn modelId="{B403AEF1-EF77-45E1-8F42-D1ECCB8ADB6F}" type="presParOf" srcId="{4D127E3C-01E5-4764-A59B-99F9ABB53F07}" destId="{5C9A1416-0EA7-4F7E-9757-314F94B4F988}" srcOrd="1" destOrd="0" presId="urn:microsoft.com/office/officeart/2005/8/layout/orgChart1"/>
    <dgm:cxn modelId="{4DD2DBCE-38B0-4910-8E7C-5C7098E12821}" type="presParOf" srcId="{4D127E3C-01E5-4764-A59B-99F9ABB53F07}" destId="{063BB814-40A3-4CE6-9008-484D74462293}" srcOrd="2" destOrd="0" presId="urn:microsoft.com/office/officeart/2005/8/layout/orgChart1"/>
    <dgm:cxn modelId="{7EC7F4C6-2506-48A1-8F0E-46ADAABAF801}" type="presParOf" srcId="{6916D9A2-3947-41F2-BE60-5C54BB489E20}" destId="{E5516DB6-5214-444F-AF1F-74F4AEB49552}" srcOrd="2" destOrd="0" presId="urn:microsoft.com/office/officeart/2005/8/layout/orgChart1"/>
    <dgm:cxn modelId="{D0C36F82-7B3C-44B2-B413-7278DD43C8AF}" type="presParOf" srcId="{5234A169-B46B-4BA3-B6EF-E726A61B50A7}" destId="{75B35F07-1087-467C-8E3F-B60CD86BD036}" srcOrd="2" destOrd="0" presId="urn:microsoft.com/office/officeart/2005/8/layout/orgChart1"/>
    <dgm:cxn modelId="{9A9A0B61-E35B-45FF-9AC6-88AAEBF72D34}" type="presParOf" srcId="{5234A169-B46B-4BA3-B6EF-E726A61B50A7}" destId="{A9ABFBCC-BC30-410E-A089-639DC7159A04}" srcOrd="3" destOrd="0" presId="urn:microsoft.com/office/officeart/2005/8/layout/orgChart1"/>
    <dgm:cxn modelId="{E7768A1D-F077-48F1-A0E6-C09EC6797C4E}" type="presParOf" srcId="{A9ABFBCC-BC30-410E-A089-639DC7159A04}" destId="{5269D9B7-33AA-44AF-9B06-E878BCDE70E8}" srcOrd="0" destOrd="0" presId="urn:microsoft.com/office/officeart/2005/8/layout/orgChart1"/>
    <dgm:cxn modelId="{43199B7A-2A36-4BF2-A373-0184E2BC8B44}" type="presParOf" srcId="{5269D9B7-33AA-44AF-9B06-E878BCDE70E8}" destId="{F6A59D79-85F8-450B-8030-8CE35D85D09E}" srcOrd="0" destOrd="0" presId="urn:microsoft.com/office/officeart/2005/8/layout/orgChart1"/>
    <dgm:cxn modelId="{185F5113-D691-4614-AC40-574EF377DC30}" type="presParOf" srcId="{5269D9B7-33AA-44AF-9B06-E878BCDE70E8}" destId="{AD422C64-C652-4953-9E8C-BB8752602B35}" srcOrd="1" destOrd="0" presId="urn:microsoft.com/office/officeart/2005/8/layout/orgChart1"/>
    <dgm:cxn modelId="{9C2483B9-1956-498E-8575-44DDDE14DC89}" type="presParOf" srcId="{A9ABFBCC-BC30-410E-A089-639DC7159A04}" destId="{2998CE6E-813E-45DE-9CE6-1B5E4CCEF485}" srcOrd="1" destOrd="0" presId="urn:microsoft.com/office/officeart/2005/8/layout/orgChart1"/>
    <dgm:cxn modelId="{3F422E69-0F90-43FA-8B42-F30E3E6624B6}" type="presParOf" srcId="{A9ABFBCC-BC30-410E-A089-639DC7159A04}" destId="{EAC78D39-4F7E-4B19-B712-6CA4FA45F3F8}" srcOrd="2" destOrd="0" presId="urn:microsoft.com/office/officeart/2005/8/layout/orgChart1"/>
    <dgm:cxn modelId="{5B8498F5-AB06-479F-A61A-8B08157AFC1B}" type="presParOf" srcId="{5234A169-B46B-4BA3-B6EF-E726A61B50A7}" destId="{F702490C-5FF3-483C-8720-9D3AFE45AA79}" srcOrd="4" destOrd="0" presId="urn:microsoft.com/office/officeart/2005/8/layout/orgChart1"/>
    <dgm:cxn modelId="{F0CEA0B2-1863-462A-85A7-A154AFA70156}" type="presParOf" srcId="{5234A169-B46B-4BA3-B6EF-E726A61B50A7}" destId="{F06E0B2D-CD32-432B-906D-BBC843A24624}" srcOrd="5" destOrd="0" presId="urn:microsoft.com/office/officeart/2005/8/layout/orgChart1"/>
    <dgm:cxn modelId="{A287E0CC-75B2-418D-AD47-537DECF5E171}" type="presParOf" srcId="{F06E0B2D-CD32-432B-906D-BBC843A24624}" destId="{89760BFE-185F-424E-AEED-AAAF0F983D9C}" srcOrd="0" destOrd="0" presId="urn:microsoft.com/office/officeart/2005/8/layout/orgChart1"/>
    <dgm:cxn modelId="{BD33EE73-B29B-46A3-9065-C4D2A133B1AE}" type="presParOf" srcId="{89760BFE-185F-424E-AEED-AAAF0F983D9C}" destId="{F1921B59-568D-4E1C-98F9-A5334431F912}" srcOrd="0" destOrd="0" presId="urn:microsoft.com/office/officeart/2005/8/layout/orgChart1"/>
    <dgm:cxn modelId="{77726B4C-C438-4F25-A3EB-C8E108565242}" type="presParOf" srcId="{89760BFE-185F-424E-AEED-AAAF0F983D9C}" destId="{22E2BB42-8E55-4FA0-9EF1-EAAEA45F2D6E}" srcOrd="1" destOrd="0" presId="urn:microsoft.com/office/officeart/2005/8/layout/orgChart1"/>
    <dgm:cxn modelId="{C100B255-FED1-41A9-925C-1D60F2D24C5E}" type="presParOf" srcId="{F06E0B2D-CD32-432B-906D-BBC843A24624}" destId="{F2FDA315-DEB9-4DB9-8491-52D018618717}" srcOrd="1" destOrd="0" presId="urn:microsoft.com/office/officeart/2005/8/layout/orgChart1"/>
    <dgm:cxn modelId="{28D589EF-B76F-448F-8131-603BB2DED44D}" type="presParOf" srcId="{F2FDA315-DEB9-4DB9-8491-52D018618717}" destId="{A8A7D572-8814-44FF-B505-5752B9136265}" srcOrd="0" destOrd="0" presId="urn:microsoft.com/office/officeart/2005/8/layout/orgChart1"/>
    <dgm:cxn modelId="{27B06EE9-EE0C-46A2-B6FC-D62D5589BADA}" type="presParOf" srcId="{F2FDA315-DEB9-4DB9-8491-52D018618717}" destId="{6E95C6E7-4349-4A7E-84AF-D80FF59F1226}" srcOrd="1" destOrd="0" presId="urn:microsoft.com/office/officeart/2005/8/layout/orgChart1"/>
    <dgm:cxn modelId="{BB7F0519-069A-4E1C-A912-5B10B09B3CE7}" type="presParOf" srcId="{6E95C6E7-4349-4A7E-84AF-D80FF59F1226}" destId="{671EE3EB-12A6-4F8B-8E3A-7638ADA3D512}" srcOrd="0" destOrd="0" presId="urn:microsoft.com/office/officeart/2005/8/layout/orgChart1"/>
    <dgm:cxn modelId="{D8C0C1D3-B6CD-4AD1-872C-EF9858A42176}" type="presParOf" srcId="{671EE3EB-12A6-4F8B-8E3A-7638ADA3D512}" destId="{6D95EE8A-5AAF-4AFE-A03A-21E15E857F36}" srcOrd="0" destOrd="0" presId="urn:microsoft.com/office/officeart/2005/8/layout/orgChart1"/>
    <dgm:cxn modelId="{3D36DAD2-69AF-4A24-9C98-9DD45D8C825F}" type="presParOf" srcId="{671EE3EB-12A6-4F8B-8E3A-7638ADA3D512}" destId="{27A51933-C02B-4DBF-958C-D656257FB990}" srcOrd="1" destOrd="0" presId="urn:microsoft.com/office/officeart/2005/8/layout/orgChart1"/>
    <dgm:cxn modelId="{6C4035AE-8FC1-41D7-8F5E-F18B8B071E58}" type="presParOf" srcId="{6E95C6E7-4349-4A7E-84AF-D80FF59F1226}" destId="{1A9EDEC8-8CE2-4B1C-B709-4D4DF93DEE7D}" srcOrd="1" destOrd="0" presId="urn:microsoft.com/office/officeart/2005/8/layout/orgChart1"/>
    <dgm:cxn modelId="{1593A4F1-359F-441C-95B9-4954471D533C}" type="presParOf" srcId="{6E95C6E7-4349-4A7E-84AF-D80FF59F1226}" destId="{DB9A17F3-8280-401C-BC0B-7D8424226683}" srcOrd="2" destOrd="0" presId="urn:microsoft.com/office/officeart/2005/8/layout/orgChart1"/>
    <dgm:cxn modelId="{A8E781F9-2532-434E-BFF3-D27A63902F23}" type="presParOf" srcId="{F2FDA315-DEB9-4DB9-8491-52D018618717}" destId="{EA3E0A30-70D0-4C1F-97B2-B563B5DA2990}" srcOrd="2" destOrd="0" presId="urn:microsoft.com/office/officeart/2005/8/layout/orgChart1"/>
    <dgm:cxn modelId="{15E016F3-379F-4EA4-8DA4-90FA0BA3530D}" type="presParOf" srcId="{F2FDA315-DEB9-4DB9-8491-52D018618717}" destId="{54DF1962-918A-4F7D-9932-5C0301C8F082}" srcOrd="3" destOrd="0" presId="urn:microsoft.com/office/officeart/2005/8/layout/orgChart1"/>
    <dgm:cxn modelId="{56A2EF5C-8D90-408A-83FA-4810556C7D1F}" type="presParOf" srcId="{54DF1962-918A-4F7D-9932-5C0301C8F082}" destId="{D2A4699D-8C38-403E-8FC2-4335149ACC12}" srcOrd="0" destOrd="0" presId="urn:microsoft.com/office/officeart/2005/8/layout/orgChart1"/>
    <dgm:cxn modelId="{9014D630-B904-41E5-877F-710C9401467B}" type="presParOf" srcId="{D2A4699D-8C38-403E-8FC2-4335149ACC12}" destId="{5435122A-67A1-4B12-9C0D-44AF1BBDFED9}" srcOrd="0" destOrd="0" presId="urn:microsoft.com/office/officeart/2005/8/layout/orgChart1"/>
    <dgm:cxn modelId="{D17E53B1-B3E0-47BF-8188-B5983D4A2C6F}" type="presParOf" srcId="{D2A4699D-8C38-403E-8FC2-4335149ACC12}" destId="{BBB43540-C6BF-4D82-AD29-3D0D6874DA76}" srcOrd="1" destOrd="0" presId="urn:microsoft.com/office/officeart/2005/8/layout/orgChart1"/>
    <dgm:cxn modelId="{E6A6FC51-9240-45BC-BC98-9FAE63F8416B}" type="presParOf" srcId="{54DF1962-918A-4F7D-9932-5C0301C8F082}" destId="{B6B852F3-EB51-441E-996C-50236B6A74EB}" srcOrd="1" destOrd="0" presId="urn:microsoft.com/office/officeart/2005/8/layout/orgChart1"/>
    <dgm:cxn modelId="{0C4CF5B7-B51A-4560-AA26-C9DA38A81138}" type="presParOf" srcId="{54DF1962-918A-4F7D-9932-5C0301C8F082}" destId="{32575653-AD6F-41B0-8AD3-F3419388A3DC}" srcOrd="2" destOrd="0" presId="urn:microsoft.com/office/officeart/2005/8/layout/orgChart1"/>
    <dgm:cxn modelId="{5BBE0C90-4352-4855-862E-B9ACE9761B6D}" type="presParOf" srcId="{F2FDA315-DEB9-4DB9-8491-52D018618717}" destId="{4A48670B-CCA2-4C4F-9727-C5A585025A1D}" srcOrd="4" destOrd="0" presId="urn:microsoft.com/office/officeart/2005/8/layout/orgChart1"/>
    <dgm:cxn modelId="{1BCEF544-4B6E-436E-A307-8AFC02285D3B}" type="presParOf" srcId="{F2FDA315-DEB9-4DB9-8491-52D018618717}" destId="{627472E4-E027-4E26-81B5-5F6B78A32320}" srcOrd="5" destOrd="0" presId="urn:microsoft.com/office/officeart/2005/8/layout/orgChart1"/>
    <dgm:cxn modelId="{F78EF8B1-64D7-405F-B7DF-981CBB2F8A9B}" type="presParOf" srcId="{627472E4-E027-4E26-81B5-5F6B78A32320}" destId="{F7CAFA28-5FF2-4BDB-9C1B-0B6B58FDE6E8}" srcOrd="0" destOrd="0" presId="urn:microsoft.com/office/officeart/2005/8/layout/orgChart1"/>
    <dgm:cxn modelId="{4D05B9A8-3823-4F38-9536-E040BD846823}" type="presParOf" srcId="{F7CAFA28-5FF2-4BDB-9C1B-0B6B58FDE6E8}" destId="{F7420CB4-A00F-4999-B9F6-6DE98CCCE58F}" srcOrd="0" destOrd="0" presId="urn:microsoft.com/office/officeart/2005/8/layout/orgChart1"/>
    <dgm:cxn modelId="{081B9C01-59D8-4937-8F6D-56402CFA4A9D}" type="presParOf" srcId="{F7CAFA28-5FF2-4BDB-9C1B-0B6B58FDE6E8}" destId="{D2F080B8-EFE1-4BCD-AC95-9F751E41C0CB}" srcOrd="1" destOrd="0" presId="urn:microsoft.com/office/officeart/2005/8/layout/orgChart1"/>
    <dgm:cxn modelId="{540AC2A3-6930-4869-B828-C9EDDA133B6B}" type="presParOf" srcId="{627472E4-E027-4E26-81B5-5F6B78A32320}" destId="{3126FE15-D91F-4189-B9B5-282028D86481}" srcOrd="1" destOrd="0" presId="urn:microsoft.com/office/officeart/2005/8/layout/orgChart1"/>
    <dgm:cxn modelId="{8EEDA808-650E-4778-9FA5-268BD5518A53}" type="presParOf" srcId="{627472E4-E027-4E26-81B5-5F6B78A32320}" destId="{C04B46D3-2801-4BF0-B43E-3E1BBC49EA28}" srcOrd="2" destOrd="0" presId="urn:microsoft.com/office/officeart/2005/8/layout/orgChart1"/>
    <dgm:cxn modelId="{8C835614-3AB4-412A-9161-285D3D5867BE}" type="presParOf" srcId="{F06E0B2D-CD32-432B-906D-BBC843A24624}" destId="{9AF712C5-F38C-4E5E-BFED-956F56830DA7}" srcOrd="2" destOrd="0" presId="urn:microsoft.com/office/officeart/2005/8/layout/orgChart1"/>
    <dgm:cxn modelId="{CD9B0B4B-386E-4DCF-BE79-1D42EBFCE334}" type="presParOf" srcId="{C2C374DF-F20B-4697-BF3D-757C1F8FC378}" destId="{7775370E-7CAD-44D0-8E28-A73D4D7F5DEB}" srcOrd="2" destOrd="0" presId="urn:microsoft.com/office/officeart/2005/8/layout/orgChart1"/>
  </dgm:cxnLst>
  <dgm:bg>
    <a:solidFill>
      <a:schemeClr val="bg1">
        <a:lumMod val="85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496983-FC10-47A2-813F-9E2E962DBF4B}">
      <dsp:nvSpPr>
        <dsp:cNvPr id="0" name=""/>
        <dsp:cNvSpPr/>
      </dsp:nvSpPr>
      <dsp:spPr>
        <a:xfrm>
          <a:off x="9144000" y="3143223"/>
          <a:ext cx="7785449" cy="475770"/>
        </a:xfrm>
        <a:custGeom>
          <a:avLst/>
          <a:gdLst/>
          <a:ahLst/>
          <a:cxnLst/>
          <a:rect l="0" t="0" r="0" b="0"/>
          <a:pathLst>
            <a:path>
              <a:moveTo>
                <a:pt x="0" y="0"/>
              </a:moveTo>
              <a:lnTo>
                <a:pt x="0" y="243417"/>
              </a:lnTo>
              <a:lnTo>
                <a:pt x="7785449" y="243417"/>
              </a:lnTo>
              <a:lnTo>
                <a:pt x="7785449" y="4757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FDC61B-6533-4E19-B062-8A26DB219D9C}">
      <dsp:nvSpPr>
        <dsp:cNvPr id="0" name=""/>
        <dsp:cNvSpPr/>
      </dsp:nvSpPr>
      <dsp:spPr>
        <a:xfrm>
          <a:off x="9144000" y="3143223"/>
          <a:ext cx="5355189" cy="464706"/>
        </a:xfrm>
        <a:custGeom>
          <a:avLst/>
          <a:gdLst/>
          <a:ahLst/>
          <a:cxnLst/>
          <a:rect l="0" t="0" r="0" b="0"/>
          <a:pathLst>
            <a:path>
              <a:moveTo>
                <a:pt x="0" y="0"/>
              </a:moveTo>
              <a:lnTo>
                <a:pt x="0" y="232353"/>
              </a:lnTo>
              <a:lnTo>
                <a:pt x="5355189" y="232353"/>
              </a:lnTo>
              <a:lnTo>
                <a:pt x="5355189" y="4647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AE4EAD-9DC0-4078-9799-53A8DC35CB4E}">
      <dsp:nvSpPr>
        <dsp:cNvPr id="0" name=""/>
        <dsp:cNvSpPr/>
      </dsp:nvSpPr>
      <dsp:spPr>
        <a:xfrm>
          <a:off x="9144000" y="3143223"/>
          <a:ext cx="2677594" cy="464706"/>
        </a:xfrm>
        <a:custGeom>
          <a:avLst/>
          <a:gdLst/>
          <a:ahLst/>
          <a:cxnLst/>
          <a:rect l="0" t="0" r="0" b="0"/>
          <a:pathLst>
            <a:path>
              <a:moveTo>
                <a:pt x="0" y="0"/>
              </a:moveTo>
              <a:lnTo>
                <a:pt x="0" y="232353"/>
              </a:lnTo>
              <a:lnTo>
                <a:pt x="2677594" y="232353"/>
              </a:lnTo>
              <a:lnTo>
                <a:pt x="2677594" y="4647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2EE477-230B-4878-98C6-13F8FA62BA80}">
      <dsp:nvSpPr>
        <dsp:cNvPr id="0" name=""/>
        <dsp:cNvSpPr/>
      </dsp:nvSpPr>
      <dsp:spPr>
        <a:xfrm>
          <a:off x="9098280" y="3143223"/>
          <a:ext cx="91440" cy="464706"/>
        </a:xfrm>
        <a:custGeom>
          <a:avLst/>
          <a:gdLst/>
          <a:ahLst/>
          <a:cxnLst/>
          <a:rect l="0" t="0" r="0" b="0"/>
          <a:pathLst>
            <a:path>
              <a:moveTo>
                <a:pt x="45720" y="0"/>
              </a:moveTo>
              <a:lnTo>
                <a:pt x="45720" y="4647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18AA35-CAB9-4028-9501-AA7B5789DB9B}">
      <dsp:nvSpPr>
        <dsp:cNvPr id="0" name=""/>
        <dsp:cNvSpPr/>
      </dsp:nvSpPr>
      <dsp:spPr>
        <a:xfrm>
          <a:off x="5581250" y="4714374"/>
          <a:ext cx="331933" cy="2589079"/>
        </a:xfrm>
        <a:custGeom>
          <a:avLst/>
          <a:gdLst/>
          <a:ahLst/>
          <a:cxnLst/>
          <a:rect l="0" t="0" r="0" b="0"/>
          <a:pathLst>
            <a:path>
              <a:moveTo>
                <a:pt x="0" y="0"/>
              </a:moveTo>
              <a:lnTo>
                <a:pt x="0" y="2589079"/>
              </a:lnTo>
              <a:lnTo>
                <a:pt x="331933" y="25890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31DC2D-05C2-4A8F-A26E-CCA69C77AD72}">
      <dsp:nvSpPr>
        <dsp:cNvPr id="0" name=""/>
        <dsp:cNvSpPr/>
      </dsp:nvSpPr>
      <dsp:spPr>
        <a:xfrm>
          <a:off x="5581250" y="4714374"/>
          <a:ext cx="331933" cy="1017928"/>
        </a:xfrm>
        <a:custGeom>
          <a:avLst/>
          <a:gdLst/>
          <a:ahLst/>
          <a:cxnLst/>
          <a:rect l="0" t="0" r="0" b="0"/>
          <a:pathLst>
            <a:path>
              <a:moveTo>
                <a:pt x="0" y="0"/>
              </a:moveTo>
              <a:lnTo>
                <a:pt x="0" y="1017928"/>
              </a:lnTo>
              <a:lnTo>
                <a:pt x="331933" y="101792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F47FF4-E418-4B4A-A0FB-3A62E5550A11}">
      <dsp:nvSpPr>
        <dsp:cNvPr id="0" name=""/>
        <dsp:cNvSpPr/>
      </dsp:nvSpPr>
      <dsp:spPr>
        <a:xfrm>
          <a:off x="6466405" y="3143223"/>
          <a:ext cx="2677594" cy="464706"/>
        </a:xfrm>
        <a:custGeom>
          <a:avLst/>
          <a:gdLst/>
          <a:ahLst/>
          <a:cxnLst/>
          <a:rect l="0" t="0" r="0" b="0"/>
          <a:pathLst>
            <a:path>
              <a:moveTo>
                <a:pt x="2677594" y="0"/>
              </a:moveTo>
              <a:lnTo>
                <a:pt x="2677594" y="232353"/>
              </a:lnTo>
              <a:lnTo>
                <a:pt x="0" y="232353"/>
              </a:lnTo>
              <a:lnTo>
                <a:pt x="0" y="4647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6EF7EF-3684-43D0-9823-2DABE85B7D3E}">
      <dsp:nvSpPr>
        <dsp:cNvPr id="0" name=""/>
        <dsp:cNvSpPr/>
      </dsp:nvSpPr>
      <dsp:spPr>
        <a:xfrm>
          <a:off x="3788810" y="3143223"/>
          <a:ext cx="5355189" cy="464706"/>
        </a:xfrm>
        <a:custGeom>
          <a:avLst/>
          <a:gdLst/>
          <a:ahLst/>
          <a:cxnLst/>
          <a:rect l="0" t="0" r="0" b="0"/>
          <a:pathLst>
            <a:path>
              <a:moveTo>
                <a:pt x="5355189" y="0"/>
              </a:moveTo>
              <a:lnTo>
                <a:pt x="5355189" y="232353"/>
              </a:lnTo>
              <a:lnTo>
                <a:pt x="0" y="232353"/>
              </a:lnTo>
              <a:lnTo>
                <a:pt x="0" y="46470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79AD5D-07EE-4452-AF67-2B11C810D304}">
      <dsp:nvSpPr>
        <dsp:cNvPr id="0" name=""/>
        <dsp:cNvSpPr/>
      </dsp:nvSpPr>
      <dsp:spPr>
        <a:xfrm>
          <a:off x="449894" y="4725438"/>
          <a:ext cx="108099" cy="1006864"/>
        </a:xfrm>
        <a:custGeom>
          <a:avLst/>
          <a:gdLst/>
          <a:ahLst/>
          <a:cxnLst/>
          <a:rect l="0" t="0" r="0" b="0"/>
          <a:pathLst>
            <a:path>
              <a:moveTo>
                <a:pt x="0" y="0"/>
              </a:moveTo>
              <a:lnTo>
                <a:pt x="0" y="1006864"/>
              </a:lnTo>
              <a:lnTo>
                <a:pt x="108099" y="100686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4254AC-F295-4C4F-8A1D-DF01B4CC5FCE}">
      <dsp:nvSpPr>
        <dsp:cNvPr id="0" name=""/>
        <dsp:cNvSpPr/>
      </dsp:nvSpPr>
      <dsp:spPr>
        <a:xfrm>
          <a:off x="1335049" y="3143223"/>
          <a:ext cx="7808950" cy="475770"/>
        </a:xfrm>
        <a:custGeom>
          <a:avLst/>
          <a:gdLst/>
          <a:ahLst/>
          <a:cxnLst/>
          <a:rect l="0" t="0" r="0" b="0"/>
          <a:pathLst>
            <a:path>
              <a:moveTo>
                <a:pt x="7808950" y="0"/>
              </a:moveTo>
              <a:lnTo>
                <a:pt x="7808950" y="243417"/>
              </a:lnTo>
              <a:lnTo>
                <a:pt x="0" y="243417"/>
              </a:lnTo>
              <a:lnTo>
                <a:pt x="0" y="47577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960200-7CC7-42FD-AC13-B3F084AA5AFB}">
      <dsp:nvSpPr>
        <dsp:cNvPr id="0" name=""/>
        <dsp:cNvSpPr/>
      </dsp:nvSpPr>
      <dsp:spPr>
        <a:xfrm>
          <a:off x="8037555" y="2036779"/>
          <a:ext cx="2212888" cy="1106444"/>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nva Sans" panose="020B0604020202020204" charset="0"/>
            </a:rPr>
            <a:t>ECHO MN </a:t>
          </a:r>
          <a:br>
            <a:rPr lang="en-US" sz="1200" kern="1200">
              <a:latin typeface="Canva Sans" panose="020B0604020202020204" charset="0"/>
            </a:rPr>
          </a:br>
          <a:r>
            <a:rPr lang="en-US" sz="1200" kern="1200">
              <a:latin typeface="Canva Sans" panose="020B0604020202020204" charset="0"/>
            </a:rPr>
            <a:t>(HHS-Arti Prasad)</a:t>
          </a:r>
        </a:p>
      </dsp:txBody>
      <dsp:txXfrm>
        <a:off x="8037555" y="2036779"/>
        <a:ext cx="2212888" cy="1106444"/>
      </dsp:txXfrm>
    </dsp:sp>
    <dsp:sp modelId="{0308D243-DDC9-4038-8CF6-B301ED7D8692}">
      <dsp:nvSpPr>
        <dsp:cNvPr id="0" name=""/>
        <dsp:cNvSpPr/>
      </dsp:nvSpPr>
      <dsp:spPr>
        <a:xfrm>
          <a:off x="228605" y="3618994"/>
          <a:ext cx="2212888" cy="1106444"/>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nva Sans" panose="020B0604020202020204" charset="0"/>
            </a:rPr>
            <a:t>Upper Midwest Nursing Home COVID-19 </a:t>
          </a:r>
          <a:br>
            <a:rPr lang="en-US" sz="1200" kern="1200">
              <a:latin typeface="Canva Sans" panose="020B0604020202020204" charset="0"/>
            </a:rPr>
          </a:br>
          <a:r>
            <a:rPr lang="en-US" sz="1200" kern="1200">
              <a:latin typeface="Canva Sans" panose="020B0604020202020204" charset="0"/>
            </a:rPr>
            <a:t>(HCMC, UMN)</a:t>
          </a:r>
        </a:p>
      </dsp:txBody>
      <dsp:txXfrm>
        <a:off x="228605" y="3618994"/>
        <a:ext cx="2212888" cy="1106444"/>
      </dsp:txXfrm>
    </dsp:sp>
    <dsp:sp modelId="{C3A7046D-3553-4920-B113-AF6514A7E2B3}">
      <dsp:nvSpPr>
        <dsp:cNvPr id="0" name=""/>
        <dsp:cNvSpPr/>
      </dsp:nvSpPr>
      <dsp:spPr>
        <a:xfrm>
          <a:off x="557993" y="5179080"/>
          <a:ext cx="2212888" cy="1106444"/>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nva Sans" panose="020B0604020202020204" charset="0"/>
            </a:rPr>
            <a:t>MN Geriatrics </a:t>
          </a:r>
          <a:br>
            <a:rPr lang="en-US" sz="1200" kern="1200">
              <a:latin typeface="Canva Sans" panose="020B0604020202020204" charset="0"/>
            </a:rPr>
          </a:br>
          <a:r>
            <a:rPr lang="en-US" sz="1200" kern="1200">
              <a:latin typeface="Canva Sans" panose="020B0604020202020204" charset="0"/>
            </a:rPr>
            <a:t>(UMN, HCMC – Emily Escue)</a:t>
          </a:r>
        </a:p>
      </dsp:txBody>
      <dsp:txXfrm>
        <a:off x="557993" y="5179080"/>
        <a:ext cx="2212888" cy="1106444"/>
      </dsp:txXfrm>
    </dsp:sp>
    <dsp:sp modelId="{6EB556A1-74FF-4700-8129-4C39B067FE3A}">
      <dsp:nvSpPr>
        <dsp:cNvPr id="0" name=""/>
        <dsp:cNvSpPr/>
      </dsp:nvSpPr>
      <dsp:spPr>
        <a:xfrm>
          <a:off x="2682366" y="3607930"/>
          <a:ext cx="2212888" cy="11064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nva Sans" panose="020B0604020202020204" charset="0"/>
            </a:rPr>
            <a:t>MN Community Collaborative on Viral Hepatitis </a:t>
          </a:r>
          <a:br>
            <a:rPr lang="en-US" sz="1200" kern="1200">
              <a:latin typeface="Canva Sans" panose="020B0604020202020204" charset="0"/>
            </a:rPr>
          </a:br>
          <a:r>
            <a:rPr lang="en-US" sz="1200" kern="1200">
              <a:latin typeface="Canva Sans" panose="020B0604020202020204" charset="0"/>
            </a:rPr>
            <a:t>(Jesse Powell)</a:t>
          </a:r>
        </a:p>
      </dsp:txBody>
      <dsp:txXfrm>
        <a:off x="2682366" y="3607930"/>
        <a:ext cx="2212888" cy="1106444"/>
      </dsp:txXfrm>
    </dsp:sp>
    <dsp:sp modelId="{F6AF2C52-9C71-456E-9220-0609D7AEFD20}">
      <dsp:nvSpPr>
        <dsp:cNvPr id="0" name=""/>
        <dsp:cNvSpPr/>
      </dsp:nvSpPr>
      <dsp:spPr>
        <a:xfrm>
          <a:off x="5359961" y="3607930"/>
          <a:ext cx="2212888" cy="11064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nva Sans" panose="020B0604020202020204" charset="0"/>
            </a:rPr>
            <a:t>Integrated Opioid and Addiction Care </a:t>
          </a:r>
          <a:br>
            <a:rPr lang="en-US" sz="1200" kern="1200">
              <a:latin typeface="Canva Sans" panose="020B0604020202020204" charset="0"/>
            </a:rPr>
          </a:br>
          <a:r>
            <a:rPr lang="en-US" sz="1200" kern="1200">
              <a:latin typeface="Canva Sans" panose="020B0604020202020204" charset="0"/>
            </a:rPr>
            <a:t>(Brian Grahan)</a:t>
          </a:r>
        </a:p>
      </dsp:txBody>
      <dsp:txXfrm>
        <a:off x="5359961" y="3607930"/>
        <a:ext cx="2212888" cy="1106444"/>
      </dsp:txXfrm>
    </dsp:sp>
    <dsp:sp modelId="{A9AADA02-96C8-4036-84E2-232A7F8F4C08}">
      <dsp:nvSpPr>
        <dsp:cNvPr id="0" name=""/>
        <dsp:cNvSpPr/>
      </dsp:nvSpPr>
      <dsp:spPr>
        <a:xfrm>
          <a:off x="5913183" y="5179080"/>
          <a:ext cx="2212888" cy="11064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nva Sans" panose="020B0604020202020204" charset="0"/>
            </a:rPr>
            <a:t>Perinatal Substance Use </a:t>
          </a:r>
          <a:br>
            <a:rPr lang="en-US" sz="1200" kern="1200">
              <a:latin typeface="Canva Sans" panose="020B0604020202020204" charset="0"/>
            </a:rPr>
          </a:br>
          <a:r>
            <a:rPr lang="en-US" sz="1200" kern="1200">
              <a:latin typeface="Canva Sans" panose="020B0604020202020204" charset="0"/>
            </a:rPr>
            <a:t>(Lauren Graber, Cresta Jones)</a:t>
          </a:r>
        </a:p>
      </dsp:txBody>
      <dsp:txXfrm>
        <a:off x="5913183" y="5179080"/>
        <a:ext cx="2212888" cy="1106444"/>
      </dsp:txXfrm>
    </dsp:sp>
    <dsp:sp modelId="{C7003B05-DFD7-41D3-9024-A1D78599DBE5}">
      <dsp:nvSpPr>
        <dsp:cNvPr id="0" name=""/>
        <dsp:cNvSpPr/>
      </dsp:nvSpPr>
      <dsp:spPr>
        <a:xfrm>
          <a:off x="5913183" y="6750231"/>
          <a:ext cx="2212888" cy="110644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nva Sans" panose="020B0604020202020204" charset="0"/>
            </a:rPr>
            <a:t>Communicate Care Fellowship for Eliminating Racism in Substance Use ECHO</a:t>
          </a:r>
          <a:br>
            <a:rPr lang="en-US" sz="1200" kern="1200">
              <a:latin typeface="Canva Sans" panose="020B0604020202020204" charset="0"/>
            </a:rPr>
          </a:br>
          <a:r>
            <a:rPr lang="en-US" sz="1200" kern="1200">
              <a:solidFill>
                <a:schemeClr val="bg1"/>
              </a:solidFill>
              <a:latin typeface="Canva Sans" panose="020B0604020202020204" charset="0"/>
            </a:rPr>
            <a:t>(Cuong Pham, Cedric Weatherspoon)</a:t>
          </a:r>
        </a:p>
      </dsp:txBody>
      <dsp:txXfrm>
        <a:off x="5913183" y="6750231"/>
        <a:ext cx="2212888" cy="1106444"/>
      </dsp:txXfrm>
    </dsp:sp>
    <dsp:sp modelId="{A37F47A9-4B1D-44AF-B94B-610D8976F8FC}">
      <dsp:nvSpPr>
        <dsp:cNvPr id="0" name=""/>
        <dsp:cNvSpPr/>
      </dsp:nvSpPr>
      <dsp:spPr>
        <a:xfrm>
          <a:off x="8037555" y="3607930"/>
          <a:ext cx="2212888" cy="1106444"/>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latin typeface="Canva Sans" panose="020B0604020202020204" charset="0"/>
            </a:rPr>
            <a:t>Trauma-Informed Care </a:t>
          </a:r>
          <a:br>
            <a:rPr lang="en-US" sz="1200" kern="1200">
              <a:latin typeface="Canva Sans" panose="020B0604020202020204" charset="0"/>
            </a:rPr>
          </a:br>
          <a:r>
            <a:rPr lang="en-US" sz="1200" kern="1200">
              <a:latin typeface="Canva Sans" panose="020B0604020202020204" charset="0"/>
            </a:rPr>
            <a:t>&amp; Health Equity </a:t>
          </a:r>
          <a:br>
            <a:rPr lang="en-US" sz="1200" kern="1200">
              <a:latin typeface="Canva Sans" panose="020B0604020202020204" charset="0"/>
            </a:rPr>
          </a:br>
          <a:r>
            <a:rPr lang="en-US" sz="1200" kern="1200">
              <a:latin typeface="Canva Sans" panose="020B0604020202020204" charset="0"/>
            </a:rPr>
            <a:t>(Mitch Radin, Tegan Carr, </a:t>
          </a:r>
          <a:br>
            <a:rPr lang="en-US" sz="1200" kern="1200">
              <a:latin typeface="Canva Sans" panose="020B0604020202020204" charset="0"/>
            </a:rPr>
          </a:br>
          <a:r>
            <a:rPr lang="en-US" sz="1200" kern="1200">
              <a:latin typeface="Canva Sans" panose="020B0604020202020204" charset="0"/>
            </a:rPr>
            <a:t>&amp; Catherine Justice)</a:t>
          </a:r>
        </a:p>
      </dsp:txBody>
      <dsp:txXfrm>
        <a:off x="8037555" y="3607930"/>
        <a:ext cx="2212888" cy="1106444"/>
      </dsp:txXfrm>
    </dsp:sp>
    <dsp:sp modelId="{18BC79C4-0CAC-4059-960B-74CAD7C2AD1C}">
      <dsp:nvSpPr>
        <dsp:cNvPr id="0" name=""/>
        <dsp:cNvSpPr/>
      </dsp:nvSpPr>
      <dsp:spPr>
        <a:xfrm>
          <a:off x="10715150" y="3607930"/>
          <a:ext cx="2212888" cy="1106444"/>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nva Sans" panose="020B0604020202020204" charset="0"/>
            </a:rPr>
            <a:t>Integrative Pain Care</a:t>
          </a:r>
          <a:br>
            <a:rPr lang="en-US" sz="1200" kern="1200">
              <a:latin typeface="Canva Sans" panose="020B0604020202020204" charset="0"/>
            </a:rPr>
          </a:br>
          <a:r>
            <a:rPr lang="en-US" sz="1200" kern="1200">
              <a:latin typeface="Canva Sans" panose="020B0604020202020204" charset="0"/>
            </a:rPr>
            <a:t>(Susan Haddow, Kate Shafto, &amp;  Catherine Justice)</a:t>
          </a:r>
        </a:p>
      </dsp:txBody>
      <dsp:txXfrm>
        <a:off x="10715150" y="3607930"/>
        <a:ext cx="2212888" cy="1106444"/>
      </dsp:txXfrm>
    </dsp:sp>
    <dsp:sp modelId="{43501F1E-3F23-4D70-A85F-35DD1F0FDF9F}">
      <dsp:nvSpPr>
        <dsp:cNvPr id="0" name=""/>
        <dsp:cNvSpPr/>
      </dsp:nvSpPr>
      <dsp:spPr>
        <a:xfrm>
          <a:off x="13392745" y="3607930"/>
          <a:ext cx="2212888" cy="1106444"/>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nva Sans" panose="020B0604020202020204" charset="0"/>
            </a:rPr>
            <a:t>Peer Recovery Support Training</a:t>
          </a:r>
          <a:br>
            <a:rPr lang="en-US" sz="1200" kern="1200">
              <a:latin typeface="Canva Sans" panose="020B0604020202020204" charset="0"/>
            </a:rPr>
          </a:br>
          <a:r>
            <a:rPr lang="en-US" sz="1200" kern="1200">
              <a:latin typeface="Canva Sans" panose="020B0604020202020204" charset="0"/>
            </a:rPr>
            <a:t>(Cole </a:t>
          </a:r>
          <a:r>
            <a:rPr lang="en-US" sz="1200" kern="1200" err="1">
              <a:latin typeface="Canva Sans" panose="020B0604020202020204" charset="0"/>
            </a:rPr>
            <a:t>Pueringer</a:t>
          </a:r>
          <a:r>
            <a:rPr lang="en-US" sz="1200" kern="1200">
              <a:latin typeface="Canva Sans" panose="020B0604020202020204" charset="0"/>
            </a:rPr>
            <a:t>, Catherine Justice, DPT, &amp; Caddy Frink)</a:t>
          </a:r>
        </a:p>
      </dsp:txBody>
      <dsp:txXfrm>
        <a:off x="13392745" y="3607930"/>
        <a:ext cx="2212888" cy="1106444"/>
      </dsp:txXfrm>
    </dsp:sp>
    <dsp:sp modelId="{0E57842B-C94F-4A91-9989-594907AF786D}">
      <dsp:nvSpPr>
        <dsp:cNvPr id="0" name=""/>
        <dsp:cNvSpPr/>
      </dsp:nvSpPr>
      <dsp:spPr>
        <a:xfrm>
          <a:off x="15823005" y="3618994"/>
          <a:ext cx="2212888" cy="1106444"/>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nva Sans" panose="020B0604020202020204" charset="0"/>
            </a:rPr>
            <a:t>Community Health Worker Training </a:t>
          </a:r>
          <a:br>
            <a:rPr lang="en-US" sz="1200" kern="1200">
              <a:latin typeface="Canva Sans" panose="020B0604020202020204" charset="0"/>
            </a:rPr>
          </a:br>
          <a:r>
            <a:rPr lang="en-US" sz="1200" kern="1200">
              <a:latin typeface="Canva Sans" panose="020B0604020202020204" charset="0"/>
            </a:rPr>
            <a:t>(Cole Pueringer, Catherine Justice, DPT, &amp; Angela Fields)</a:t>
          </a:r>
        </a:p>
      </dsp:txBody>
      <dsp:txXfrm>
        <a:off x="15823005" y="3618994"/>
        <a:ext cx="2212888" cy="11064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F24ED-FEF9-4B01-AA5C-B9A4825767A3}">
      <dsp:nvSpPr>
        <dsp:cNvPr id="0" name=""/>
        <dsp:cNvSpPr/>
      </dsp:nvSpPr>
      <dsp:spPr>
        <a:xfrm>
          <a:off x="1768322" y="567"/>
          <a:ext cx="4879290" cy="29275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What is the Integrative Health capacity in your community? </a:t>
          </a:r>
        </a:p>
      </dsp:txBody>
      <dsp:txXfrm>
        <a:off x="1768322" y="567"/>
        <a:ext cx="4879290" cy="2927574"/>
      </dsp:txXfrm>
    </dsp:sp>
    <dsp:sp modelId="{939DB32B-051D-4517-B8ED-6261D7616F6A}">
      <dsp:nvSpPr>
        <dsp:cNvPr id="0" name=""/>
        <dsp:cNvSpPr/>
      </dsp:nvSpPr>
      <dsp:spPr>
        <a:xfrm>
          <a:off x="7135541" y="567"/>
          <a:ext cx="4879290" cy="29275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Where and how could the ECHO model be helpful for you? </a:t>
          </a:r>
        </a:p>
      </dsp:txBody>
      <dsp:txXfrm>
        <a:off x="7135541" y="567"/>
        <a:ext cx="4879290" cy="2927574"/>
      </dsp:txXfrm>
    </dsp:sp>
    <dsp:sp modelId="{267BE86C-1007-4433-9E97-7773A4D415A9}">
      <dsp:nvSpPr>
        <dsp:cNvPr id="0" name=""/>
        <dsp:cNvSpPr/>
      </dsp:nvSpPr>
      <dsp:spPr>
        <a:xfrm>
          <a:off x="1768322" y="3416071"/>
          <a:ext cx="4879290" cy="29275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If you could wave a </a:t>
          </a:r>
          <a:r>
            <a:rPr lang="en-US" sz="2800" kern="1200">
              <a:latin typeface="Calibri"/>
            </a:rPr>
            <a:t>wand</a:t>
          </a:r>
          <a:r>
            <a:rPr lang="en-US" sz="2800" kern="1200"/>
            <a:t> and spread knowledge – what knowledge would you want to spread? </a:t>
          </a:r>
        </a:p>
        <a:p>
          <a:pPr marL="228600" lvl="1" indent="-228600" algn="l" defTabSz="977900">
            <a:lnSpc>
              <a:spcPct val="90000"/>
            </a:lnSpc>
            <a:spcBef>
              <a:spcPct val="0"/>
            </a:spcBef>
            <a:spcAft>
              <a:spcPct val="15000"/>
            </a:spcAft>
            <a:buChar char="•"/>
          </a:pPr>
          <a:r>
            <a:rPr lang="en-US" sz="2200" kern="1200"/>
            <a:t>What are the things that your colleagues could address if they had more information/knowledge? </a:t>
          </a:r>
        </a:p>
      </dsp:txBody>
      <dsp:txXfrm>
        <a:off x="1768322" y="3416071"/>
        <a:ext cx="4879290" cy="2927574"/>
      </dsp:txXfrm>
    </dsp:sp>
    <dsp:sp modelId="{4A9F8239-E152-4B88-AD6F-AF6B79AC86F7}">
      <dsp:nvSpPr>
        <dsp:cNvPr id="0" name=""/>
        <dsp:cNvSpPr/>
      </dsp:nvSpPr>
      <dsp:spPr>
        <a:xfrm>
          <a:off x="7135541" y="3416071"/>
          <a:ext cx="4879290" cy="292757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What IH services are or are not available for your community (barriers of finance, geography, knowledge, etc.)?</a:t>
          </a:r>
        </a:p>
      </dsp:txBody>
      <dsp:txXfrm>
        <a:off x="7135541" y="3416071"/>
        <a:ext cx="4879290" cy="292757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68D6A1-8700-436F-8250-23EA2CC7867E}">
      <dsp:nvSpPr>
        <dsp:cNvPr id="0" name=""/>
        <dsp:cNvSpPr/>
      </dsp:nvSpPr>
      <dsp:spPr>
        <a:xfrm>
          <a:off x="753089" y="0"/>
          <a:ext cx="8535014" cy="722179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1338F2-C82E-4251-BB63-051EDC6D3F90}">
      <dsp:nvSpPr>
        <dsp:cNvPr id="0" name=""/>
        <dsp:cNvSpPr/>
      </dsp:nvSpPr>
      <dsp:spPr>
        <a:xfrm>
          <a:off x="1574" y="2166537"/>
          <a:ext cx="3137804" cy="28887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kern="1200">
              <a:latin typeface="Calibri"/>
            </a:rPr>
            <a:t>Pick a topic</a:t>
          </a:r>
          <a:endParaRPr lang="en-US" sz="4000" kern="1200"/>
        </a:p>
      </dsp:txBody>
      <dsp:txXfrm>
        <a:off x="142589" y="2307552"/>
        <a:ext cx="2855774" cy="2606686"/>
      </dsp:txXfrm>
    </dsp:sp>
    <dsp:sp modelId="{F17021A6-20ED-4F9C-8D10-0032C33AEFF0}">
      <dsp:nvSpPr>
        <dsp:cNvPr id="0" name=""/>
        <dsp:cNvSpPr/>
      </dsp:nvSpPr>
      <dsp:spPr>
        <a:xfrm>
          <a:off x="3451694" y="2166537"/>
          <a:ext cx="3137804" cy="28887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kern="1200">
              <a:latin typeface="Calibri"/>
            </a:rPr>
            <a:t>Mission Statement </a:t>
          </a:r>
          <a:endParaRPr lang="en-US" sz="4000" kern="1200"/>
        </a:p>
      </dsp:txBody>
      <dsp:txXfrm>
        <a:off x="3592709" y="2307552"/>
        <a:ext cx="2855774" cy="2606686"/>
      </dsp:txXfrm>
    </dsp:sp>
    <dsp:sp modelId="{130FFE41-54EA-41DC-BEB4-46E160443914}">
      <dsp:nvSpPr>
        <dsp:cNvPr id="0" name=""/>
        <dsp:cNvSpPr/>
      </dsp:nvSpPr>
      <dsp:spPr>
        <a:xfrm>
          <a:off x="6901815" y="2166537"/>
          <a:ext cx="3137804" cy="2888716"/>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rtl="0">
            <a:lnSpc>
              <a:spcPct val="90000"/>
            </a:lnSpc>
            <a:spcBef>
              <a:spcPct val="0"/>
            </a:spcBef>
            <a:spcAft>
              <a:spcPct val="35000"/>
            </a:spcAft>
            <a:buNone/>
          </a:pPr>
          <a:r>
            <a:rPr lang="en-US" sz="4000" kern="1200">
              <a:latin typeface="Calibri"/>
            </a:rPr>
            <a:t>Sample Curriculum*</a:t>
          </a:r>
          <a:endParaRPr lang="en-US" sz="4000" kern="1200"/>
        </a:p>
      </dsp:txBody>
      <dsp:txXfrm>
        <a:off x="7042830" y="2307552"/>
        <a:ext cx="2855774" cy="26066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AA05C-B6BA-4FEA-B978-3A4452FCD9A1}">
      <dsp:nvSpPr>
        <dsp:cNvPr id="0" name=""/>
        <dsp:cNvSpPr/>
      </dsp:nvSpPr>
      <dsp:spPr>
        <a:xfrm>
          <a:off x="4962399" y="642"/>
          <a:ext cx="2794843" cy="18166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rtl="0">
            <a:lnSpc>
              <a:spcPct val="90000"/>
            </a:lnSpc>
            <a:spcBef>
              <a:spcPct val="0"/>
            </a:spcBef>
            <a:spcAft>
              <a:spcPct val="35000"/>
            </a:spcAft>
            <a:buNone/>
          </a:pPr>
          <a:r>
            <a:rPr lang="en-US" sz="4600" kern="1200">
              <a:solidFill>
                <a:srgbClr val="000000"/>
              </a:solidFill>
              <a:latin typeface="Calibri"/>
            </a:rPr>
            <a:t>Timing </a:t>
          </a:r>
          <a:endParaRPr lang="en-US" sz="4600" kern="1200">
            <a:latin typeface="Calibri"/>
          </a:endParaRPr>
        </a:p>
      </dsp:txBody>
      <dsp:txXfrm>
        <a:off x="5051080" y="89323"/>
        <a:ext cx="2617481" cy="1639286"/>
      </dsp:txXfrm>
    </dsp:sp>
    <dsp:sp modelId="{89C4E5BD-3FB9-4422-A611-03DB3219C023}">
      <dsp:nvSpPr>
        <dsp:cNvPr id="0" name=""/>
        <dsp:cNvSpPr/>
      </dsp:nvSpPr>
      <dsp:spPr>
        <a:xfrm>
          <a:off x="3358865" y="908966"/>
          <a:ext cx="6001910" cy="6001910"/>
        </a:xfrm>
        <a:custGeom>
          <a:avLst/>
          <a:gdLst/>
          <a:ahLst/>
          <a:cxnLst/>
          <a:rect l="0" t="0" r="0" b="0"/>
          <a:pathLst>
            <a:path>
              <a:moveTo>
                <a:pt x="4418503" y="355905"/>
              </a:moveTo>
              <a:arcTo wR="3000955" hR="3000955" stAng="17891278" swAng="262550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D10144B-1405-4C94-A457-A6B7D1839D70}">
      <dsp:nvSpPr>
        <dsp:cNvPr id="0" name=""/>
        <dsp:cNvSpPr/>
      </dsp:nvSpPr>
      <dsp:spPr>
        <a:xfrm>
          <a:off x="7963354" y="3001597"/>
          <a:ext cx="2794843" cy="18166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rtl="0">
            <a:lnSpc>
              <a:spcPct val="90000"/>
            </a:lnSpc>
            <a:spcBef>
              <a:spcPct val="0"/>
            </a:spcBef>
            <a:spcAft>
              <a:spcPct val="35000"/>
            </a:spcAft>
            <a:buNone/>
          </a:pPr>
          <a:r>
            <a:rPr lang="en-US" sz="4600" kern="1200">
              <a:solidFill>
                <a:srgbClr val="000000"/>
              </a:solidFill>
              <a:latin typeface="Calibri"/>
            </a:rPr>
            <a:t>Spokes </a:t>
          </a:r>
          <a:endParaRPr lang="en-US" sz="4600" kern="1200">
            <a:latin typeface="Calibri"/>
          </a:endParaRPr>
        </a:p>
      </dsp:txBody>
      <dsp:txXfrm>
        <a:off x="8052035" y="3090278"/>
        <a:ext cx="2617481" cy="1639286"/>
      </dsp:txXfrm>
    </dsp:sp>
    <dsp:sp modelId="{4E9FDA21-317B-4738-A16A-27FC208D11F6}">
      <dsp:nvSpPr>
        <dsp:cNvPr id="0" name=""/>
        <dsp:cNvSpPr/>
      </dsp:nvSpPr>
      <dsp:spPr>
        <a:xfrm>
          <a:off x="3358865" y="908966"/>
          <a:ext cx="6001910" cy="6001910"/>
        </a:xfrm>
        <a:custGeom>
          <a:avLst/>
          <a:gdLst/>
          <a:ahLst/>
          <a:cxnLst/>
          <a:rect l="0" t="0" r="0" b="0"/>
          <a:pathLst>
            <a:path>
              <a:moveTo>
                <a:pt x="5854163" y="3930972"/>
              </a:moveTo>
              <a:arcTo wR="3000955" hR="3000955" stAng="1083218" swAng="262550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8764085-1C63-4937-97C2-0A76410DEBD0}">
      <dsp:nvSpPr>
        <dsp:cNvPr id="0" name=""/>
        <dsp:cNvSpPr/>
      </dsp:nvSpPr>
      <dsp:spPr>
        <a:xfrm>
          <a:off x="4962399" y="6002553"/>
          <a:ext cx="2794843" cy="18166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ctr" defTabSz="2044700" rtl="0">
            <a:lnSpc>
              <a:spcPct val="90000"/>
            </a:lnSpc>
            <a:spcBef>
              <a:spcPct val="0"/>
            </a:spcBef>
            <a:spcAft>
              <a:spcPct val="35000"/>
            </a:spcAft>
            <a:buNone/>
          </a:pPr>
          <a:r>
            <a:rPr lang="en-US" sz="4600" kern="1200">
              <a:solidFill>
                <a:srgbClr val="000000"/>
              </a:solidFill>
              <a:latin typeface="Calibri"/>
            </a:rPr>
            <a:t>CME/CE</a:t>
          </a:r>
          <a:r>
            <a:rPr lang="en-US" sz="4600" kern="1200">
              <a:latin typeface="Calibri"/>
            </a:rPr>
            <a:t>  </a:t>
          </a:r>
        </a:p>
      </dsp:txBody>
      <dsp:txXfrm>
        <a:off x="5051080" y="6091234"/>
        <a:ext cx="2617481" cy="1639286"/>
      </dsp:txXfrm>
    </dsp:sp>
    <dsp:sp modelId="{9282E07F-1CD7-4A58-B160-A03B6AE106B6}">
      <dsp:nvSpPr>
        <dsp:cNvPr id="0" name=""/>
        <dsp:cNvSpPr/>
      </dsp:nvSpPr>
      <dsp:spPr>
        <a:xfrm>
          <a:off x="3358865" y="908966"/>
          <a:ext cx="6001910" cy="6001910"/>
        </a:xfrm>
        <a:custGeom>
          <a:avLst/>
          <a:gdLst/>
          <a:ahLst/>
          <a:cxnLst/>
          <a:rect l="0" t="0" r="0" b="0"/>
          <a:pathLst>
            <a:path>
              <a:moveTo>
                <a:pt x="1583406" y="5646004"/>
              </a:moveTo>
              <a:arcTo wR="3000955" hR="3000955" stAng="7091278" swAng="262550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2B57F9F-F687-4B5C-9DAB-B62ECFF71441}">
      <dsp:nvSpPr>
        <dsp:cNvPr id="0" name=""/>
        <dsp:cNvSpPr/>
      </dsp:nvSpPr>
      <dsp:spPr>
        <a:xfrm>
          <a:off x="1961444" y="3001597"/>
          <a:ext cx="2794843" cy="181664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rtl="0">
            <a:lnSpc>
              <a:spcPct val="90000"/>
            </a:lnSpc>
            <a:spcBef>
              <a:spcPct val="0"/>
            </a:spcBef>
            <a:spcAft>
              <a:spcPct val="35000"/>
            </a:spcAft>
            <a:buNone/>
          </a:pPr>
          <a:r>
            <a:rPr lang="en-US" sz="4600" kern="1200">
              <a:solidFill>
                <a:srgbClr val="000000"/>
              </a:solidFill>
              <a:latin typeface="Calibri"/>
            </a:rPr>
            <a:t>ECHO format </a:t>
          </a:r>
          <a:endParaRPr lang="en-US" sz="4600" kern="1200">
            <a:latin typeface="Calibri"/>
          </a:endParaRPr>
        </a:p>
      </dsp:txBody>
      <dsp:txXfrm>
        <a:off x="2050125" y="3090278"/>
        <a:ext cx="2617481" cy="1639286"/>
      </dsp:txXfrm>
    </dsp:sp>
    <dsp:sp modelId="{23EA3FE5-C3E7-4744-A3F5-DE810EC8C2A9}">
      <dsp:nvSpPr>
        <dsp:cNvPr id="0" name=""/>
        <dsp:cNvSpPr/>
      </dsp:nvSpPr>
      <dsp:spPr>
        <a:xfrm>
          <a:off x="3358865" y="908966"/>
          <a:ext cx="6001910" cy="6001910"/>
        </a:xfrm>
        <a:custGeom>
          <a:avLst/>
          <a:gdLst/>
          <a:ahLst/>
          <a:cxnLst/>
          <a:rect l="0" t="0" r="0" b="0"/>
          <a:pathLst>
            <a:path>
              <a:moveTo>
                <a:pt x="147746" y="2070937"/>
              </a:moveTo>
              <a:arcTo wR="3000955" hR="3000955" stAng="11883218" swAng="262550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47E662-CE2D-4646-9233-F75E6DF88C6F}">
      <dsp:nvSpPr>
        <dsp:cNvPr id="0" name=""/>
        <dsp:cNvSpPr/>
      </dsp:nvSpPr>
      <dsp:spPr>
        <a:xfrm>
          <a:off x="1914960" y="145817"/>
          <a:ext cx="1531447" cy="1531447"/>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EACBB8-6D7E-45CB-A00D-DA67C44F129F}">
      <dsp:nvSpPr>
        <dsp:cNvPr id="0" name=""/>
        <dsp:cNvSpPr/>
      </dsp:nvSpPr>
      <dsp:spPr>
        <a:xfrm>
          <a:off x="2236564" y="467420"/>
          <a:ext cx="888239" cy="8882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030865-3606-4CCC-9D9D-3B04EE85B140}">
      <dsp:nvSpPr>
        <dsp:cNvPr id="0" name=""/>
        <dsp:cNvSpPr/>
      </dsp:nvSpPr>
      <dsp:spPr>
        <a:xfrm>
          <a:off x="3774574" y="145817"/>
          <a:ext cx="3609839" cy="1531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Attendance</a:t>
          </a:r>
        </a:p>
      </dsp:txBody>
      <dsp:txXfrm>
        <a:off x="3774574" y="145817"/>
        <a:ext cx="3609839" cy="1531447"/>
      </dsp:txXfrm>
    </dsp:sp>
    <dsp:sp modelId="{64995551-65D2-46FB-9D80-C23D7A33AEDF}">
      <dsp:nvSpPr>
        <dsp:cNvPr id="0" name=""/>
        <dsp:cNvSpPr/>
      </dsp:nvSpPr>
      <dsp:spPr>
        <a:xfrm>
          <a:off x="8013401" y="145817"/>
          <a:ext cx="1531447" cy="1531447"/>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B3911A-BDFB-45D0-AF9E-E5E196544089}">
      <dsp:nvSpPr>
        <dsp:cNvPr id="0" name=""/>
        <dsp:cNvSpPr/>
      </dsp:nvSpPr>
      <dsp:spPr>
        <a:xfrm>
          <a:off x="8335005" y="467420"/>
          <a:ext cx="888239" cy="8882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023452-CD78-4382-88EC-3BA58AE5A584}">
      <dsp:nvSpPr>
        <dsp:cNvPr id="0" name=""/>
        <dsp:cNvSpPr/>
      </dsp:nvSpPr>
      <dsp:spPr>
        <a:xfrm>
          <a:off x="9873015" y="145817"/>
          <a:ext cx="3609839" cy="1531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Geographical reach</a:t>
          </a:r>
        </a:p>
      </dsp:txBody>
      <dsp:txXfrm>
        <a:off x="9873015" y="145817"/>
        <a:ext cx="3609839" cy="1531447"/>
      </dsp:txXfrm>
    </dsp:sp>
    <dsp:sp modelId="{87E1A412-94AA-46E6-8659-26DC711B1DF4}">
      <dsp:nvSpPr>
        <dsp:cNvPr id="0" name=""/>
        <dsp:cNvSpPr/>
      </dsp:nvSpPr>
      <dsp:spPr>
        <a:xfrm>
          <a:off x="1914960" y="2935772"/>
          <a:ext cx="1531447" cy="1531447"/>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427A52-A2BD-43AB-9949-25DB740D1462}">
      <dsp:nvSpPr>
        <dsp:cNvPr id="0" name=""/>
        <dsp:cNvSpPr/>
      </dsp:nvSpPr>
      <dsp:spPr>
        <a:xfrm>
          <a:off x="2236564" y="3257376"/>
          <a:ext cx="888239" cy="88823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084C81-5384-4E10-9E4B-54D3E0EC15BF}">
      <dsp:nvSpPr>
        <dsp:cNvPr id="0" name=""/>
        <dsp:cNvSpPr/>
      </dsp:nvSpPr>
      <dsp:spPr>
        <a:xfrm>
          <a:off x="3774574" y="2935772"/>
          <a:ext cx="3609839" cy="1531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Engagement of spokes</a:t>
          </a:r>
        </a:p>
      </dsp:txBody>
      <dsp:txXfrm>
        <a:off x="3774574" y="2935772"/>
        <a:ext cx="3609839" cy="1531447"/>
      </dsp:txXfrm>
    </dsp:sp>
    <dsp:sp modelId="{70F28C4A-BEFA-4834-BEE8-380D4D155B66}">
      <dsp:nvSpPr>
        <dsp:cNvPr id="0" name=""/>
        <dsp:cNvSpPr/>
      </dsp:nvSpPr>
      <dsp:spPr>
        <a:xfrm>
          <a:off x="8013401" y="2935772"/>
          <a:ext cx="1531447" cy="1531447"/>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1FA792-DE0C-46B5-99F3-561C50D80F4C}">
      <dsp:nvSpPr>
        <dsp:cNvPr id="0" name=""/>
        <dsp:cNvSpPr/>
      </dsp:nvSpPr>
      <dsp:spPr>
        <a:xfrm>
          <a:off x="8335005" y="3257376"/>
          <a:ext cx="888239" cy="88823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9C61CF-622D-46E2-BB80-1B870E5E9C14}">
      <dsp:nvSpPr>
        <dsp:cNvPr id="0" name=""/>
        <dsp:cNvSpPr/>
      </dsp:nvSpPr>
      <dsp:spPr>
        <a:xfrm>
          <a:off x="9873015" y="2935772"/>
          <a:ext cx="3609839" cy="1531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ECHO team experience</a:t>
          </a:r>
        </a:p>
      </dsp:txBody>
      <dsp:txXfrm>
        <a:off x="9873015" y="2935772"/>
        <a:ext cx="3609839" cy="1531447"/>
      </dsp:txXfrm>
    </dsp:sp>
    <dsp:sp modelId="{DF5EACD4-7DE6-42D2-B56F-17DDFB5D7E4B}">
      <dsp:nvSpPr>
        <dsp:cNvPr id="0" name=""/>
        <dsp:cNvSpPr/>
      </dsp:nvSpPr>
      <dsp:spPr>
        <a:xfrm>
          <a:off x="1914960" y="5725728"/>
          <a:ext cx="1531447" cy="1531447"/>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EDCF7E-0256-478E-859F-7EEEAC92AC91}">
      <dsp:nvSpPr>
        <dsp:cNvPr id="0" name=""/>
        <dsp:cNvSpPr/>
      </dsp:nvSpPr>
      <dsp:spPr>
        <a:xfrm>
          <a:off x="2236564" y="6047332"/>
          <a:ext cx="888239" cy="88823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C3F282-BBEB-4903-B0DD-E34F3A3D8EC2}">
      <dsp:nvSpPr>
        <dsp:cNvPr id="0" name=""/>
        <dsp:cNvSpPr/>
      </dsp:nvSpPr>
      <dsp:spPr>
        <a:xfrm>
          <a:off x="3774574" y="5725728"/>
          <a:ext cx="3609839" cy="15314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Research outcomes </a:t>
          </a:r>
        </a:p>
      </dsp:txBody>
      <dsp:txXfrm>
        <a:off x="3774574" y="5725728"/>
        <a:ext cx="3609839" cy="153144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7C737-7699-4B2A-99B9-E2261843C5B7}">
      <dsp:nvSpPr>
        <dsp:cNvPr id="0" name=""/>
        <dsp:cNvSpPr/>
      </dsp:nvSpPr>
      <dsp:spPr>
        <a:xfrm>
          <a:off x="0" y="0"/>
          <a:ext cx="12025781" cy="2061795"/>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7650" tIns="247650" rIns="247650" bIns="247650" numCol="1" spcCol="1270" anchor="ctr" anchorCtr="0">
          <a:noAutofit/>
        </a:bodyPr>
        <a:lstStyle/>
        <a:p>
          <a:pPr marL="0" lvl="0" indent="0" algn="ctr" defTabSz="2889250" rtl="0">
            <a:lnSpc>
              <a:spcPct val="90000"/>
            </a:lnSpc>
            <a:spcBef>
              <a:spcPct val="0"/>
            </a:spcBef>
            <a:spcAft>
              <a:spcPct val="35000"/>
            </a:spcAft>
            <a:buNone/>
          </a:pPr>
          <a:r>
            <a:rPr lang="en-US" sz="6500" kern="1200">
              <a:latin typeface="Calibri"/>
            </a:rPr>
            <a:t>All teach, All learn</a:t>
          </a:r>
          <a:endParaRPr lang="en-US" sz="6500" kern="1200"/>
        </a:p>
      </dsp:txBody>
      <dsp:txXfrm>
        <a:off x="0" y="0"/>
        <a:ext cx="12025781" cy="2061795"/>
      </dsp:txXfrm>
    </dsp:sp>
    <dsp:sp modelId="{68AFCD57-A844-4415-A568-A4499FBFF5E0}">
      <dsp:nvSpPr>
        <dsp:cNvPr id="0" name=""/>
        <dsp:cNvSpPr/>
      </dsp:nvSpPr>
      <dsp:spPr>
        <a:xfrm>
          <a:off x="5871" y="2061795"/>
          <a:ext cx="4004679" cy="432976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rtl="0">
            <a:lnSpc>
              <a:spcPct val="90000"/>
            </a:lnSpc>
            <a:spcBef>
              <a:spcPct val="0"/>
            </a:spcBef>
            <a:spcAft>
              <a:spcPct val="35000"/>
            </a:spcAft>
            <a:buNone/>
          </a:pPr>
          <a:r>
            <a:rPr lang="en-US" sz="5200" kern="1200">
              <a:latin typeface="Calibri"/>
            </a:rPr>
            <a:t>Team derief, review feedback, adapt process </a:t>
          </a:r>
          <a:endParaRPr lang="en-US" sz="5200" kern="1200"/>
        </a:p>
      </dsp:txBody>
      <dsp:txXfrm>
        <a:off x="5871" y="2061795"/>
        <a:ext cx="4004679" cy="4329769"/>
      </dsp:txXfrm>
    </dsp:sp>
    <dsp:sp modelId="{2F24297A-1EAB-49B1-9C79-32B0648D4677}">
      <dsp:nvSpPr>
        <dsp:cNvPr id="0" name=""/>
        <dsp:cNvSpPr/>
      </dsp:nvSpPr>
      <dsp:spPr>
        <a:xfrm>
          <a:off x="4010550" y="2061795"/>
          <a:ext cx="4004679" cy="432976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rtl="0">
            <a:lnSpc>
              <a:spcPct val="90000"/>
            </a:lnSpc>
            <a:spcBef>
              <a:spcPct val="0"/>
            </a:spcBef>
            <a:spcAft>
              <a:spcPct val="35000"/>
            </a:spcAft>
            <a:buNone/>
          </a:pPr>
          <a:r>
            <a:rPr lang="en-US" sz="5200" kern="1200">
              <a:latin typeface="Calibri"/>
            </a:rPr>
            <a:t>Dry run w/ presenters, preview of cases</a:t>
          </a:r>
          <a:endParaRPr lang="en-US" sz="5200" kern="1200"/>
        </a:p>
      </dsp:txBody>
      <dsp:txXfrm>
        <a:off x="4010550" y="2061795"/>
        <a:ext cx="4004679" cy="4329769"/>
      </dsp:txXfrm>
    </dsp:sp>
    <dsp:sp modelId="{3879417C-F307-4D54-A1B9-D24911A025E2}">
      <dsp:nvSpPr>
        <dsp:cNvPr id="0" name=""/>
        <dsp:cNvSpPr/>
      </dsp:nvSpPr>
      <dsp:spPr>
        <a:xfrm>
          <a:off x="8015230" y="2061795"/>
          <a:ext cx="4004679" cy="432976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marL="0" lvl="0" indent="0" algn="ctr" defTabSz="2311400" rtl="0">
            <a:lnSpc>
              <a:spcPct val="90000"/>
            </a:lnSpc>
            <a:spcBef>
              <a:spcPct val="0"/>
            </a:spcBef>
            <a:spcAft>
              <a:spcPct val="35000"/>
            </a:spcAft>
            <a:buNone/>
          </a:pPr>
          <a:r>
            <a:rPr lang="en-US" sz="5200" kern="1200">
              <a:latin typeface="Calibri"/>
            </a:rPr>
            <a:t>Shared responsibility for engaging participants</a:t>
          </a:r>
          <a:endParaRPr lang="en-US" sz="5200" kern="1200"/>
        </a:p>
      </dsp:txBody>
      <dsp:txXfrm>
        <a:off x="8015230" y="2061795"/>
        <a:ext cx="4004679" cy="4329769"/>
      </dsp:txXfrm>
    </dsp:sp>
    <dsp:sp modelId="{1033B1B2-F57A-4FA2-AF28-FEADCD7ED979}">
      <dsp:nvSpPr>
        <dsp:cNvPr id="0" name=""/>
        <dsp:cNvSpPr/>
      </dsp:nvSpPr>
      <dsp:spPr>
        <a:xfrm>
          <a:off x="0" y="6391564"/>
          <a:ext cx="12025781" cy="481085"/>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48670B-CCA2-4C4F-9727-C5A585025A1D}">
      <dsp:nvSpPr>
        <dsp:cNvPr id="0" name=""/>
        <dsp:cNvSpPr/>
      </dsp:nvSpPr>
      <dsp:spPr>
        <a:xfrm>
          <a:off x="11954947" y="4773291"/>
          <a:ext cx="846653" cy="4087670"/>
        </a:xfrm>
        <a:custGeom>
          <a:avLst/>
          <a:gdLst/>
          <a:ahLst/>
          <a:cxnLst/>
          <a:rect l="0" t="0" r="0" b="0"/>
          <a:pathLst>
            <a:path>
              <a:moveTo>
                <a:pt x="0" y="0"/>
              </a:moveTo>
              <a:lnTo>
                <a:pt x="0" y="4087670"/>
              </a:lnTo>
              <a:lnTo>
                <a:pt x="846653" y="408767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3E0A30-70D0-4C1F-97B2-B563B5DA2990}">
      <dsp:nvSpPr>
        <dsp:cNvPr id="0" name=""/>
        <dsp:cNvSpPr/>
      </dsp:nvSpPr>
      <dsp:spPr>
        <a:xfrm>
          <a:off x="11954947" y="4773291"/>
          <a:ext cx="846653" cy="2487476"/>
        </a:xfrm>
        <a:custGeom>
          <a:avLst/>
          <a:gdLst/>
          <a:ahLst/>
          <a:cxnLst/>
          <a:rect l="0" t="0" r="0" b="0"/>
          <a:pathLst>
            <a:path>
              <a:moveTo>
                <a:pt x="0" y="0"/>
              </a:moveTo>
              <a:lnTo>
                <a:pt x="0" y="2487476"/>
              </a:lnTo>
              <a:lnTo>
                <a:pt x="846653" y="248747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A7D572-8814-44FF-B505-5752B9136265}">
      <dsp:nvSpPr>
        <dsp:cNvPr id="0" name=""/>
        <dsp:cNvSpPr/>
      </dsp:nvSpPr>
      <dsp:spPr>
        <a:xfrm>
          <a:off x="11954947" y="4773291"/>
          <a:ext cx="846653" cy="887269"/>
        </a:xfrm>
        <a:custGeom>
          <a:avLst/>
          <a:gdLst/>
          <a:ahLst/>
          <a:cxnLst/>
          <a:rect l="0" t="0" r="0" b="0"/>
          <a:pathLst>
            <a:path>
              <a:moveTo>
                <a:pt x="0" y="0"/>
              </a:moveTo>
              <a:lnTo>
                <a:pt x="0" y="887269"/>
              </a:lnTo>
              <a:lnTo>
                <a:pt x="846653" y="88726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02490C-5FF3-483C-8720-9D3AFE45AA79}">
      <dsp:nvSpPr>
        <dsp:cNvPr id="0" name=""/>
        <dsp:cNvSpPr/>
      </dsp:nvSpPr>
      <dsp:spPr>
        <a:xfrm>
          <a:off x="8540149" y="2743844"/>
          <a:ext cx="4600214" cy="547677"/>
        </a:xfrm>
        <a:custGeom>
          <a:avLst/>
          <a:gdLst/>
          <a:ahLst/>
          <a:cxnLst/>
          <a:rect l="0" t="0" r="0" b="0"/>
          <a:pathLst>
            <a:path>
              <a:moveTo>
                <a:pt x="0" y="0"/>
              </a:moveTo>
              <a:lnTo>
                <a:pt x="0" y="236505"/>
              </a:lnTo>
              <a:lnTo>
                <a:pt x="4600214" y="236505"/>
              </a:lnTo>
              <a:lnTo>
                <a:pt x="4600214" y="5476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B35F07-1087-467C-8E3F-B60CD86BD036}">
      <dsp:nvSpPr>
        <dsp:cNvPr id="0" name=""/>
        <dsp:cNvSpPr/>
      </dsp:nvSpPr>
      <dsp:spPr>
        <a:xfrm>
          <a:off x="8494429" y="2743844"/>
          <a:ext cx="91440" cy="527628"/>
        </a:xfrm>
        <a:custGeom>
          <a:avLst/>
          <a:gdLst/>
          <a:ahLst/>
          <a:cxnLst/>
          <a:rect l="0" t="0" r="0" b="0"/>
          <a:pathLst>
            <a:path>
              <a:moveTo>
                <a:pt x="45720" y="0"/>
              </a:moveTo>
              <a:lnTo>
                <a:pt x="45720" y="5276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D8A63A-BB2B-43CC-A595-9525303E3804}">
      <dsp:nvSpPr>
        <dsp:cNvPr id="0" name=""/>
        <dsp:cNvSpPr/>
      </dsp:nvSpPr>
      <dsp:spPr>
        <a:xfrm>
          <a:off x="1896544" y="4767275"/>
          <a:ext cx="2289986" cy="1502885"/>
        </a:xfrm>
        <a:custGeom>
          <a:avLst/>
          <a:gdLst/>
          <a:ahLst/>
          <a:cxnLst/>
          <a:rect l="0" t="0" r="0" b="0"/>
          <a:pathLst>
            <a:path>
              <a:moveTo>
                <a:pt x="0" y="0"/>
              </a:moveTo>
              <a:lnTo>
                <a:pt x="0" y="1502885"/>
              </a:lnTo>
              <a:lnTo>
                <a:pt x="2289986" y="15028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79AD5D-07EE-4452-AF67-2B11C810D304}">
      <dsp:nvSpPr>
        <dsp:cNvPr id="0" name=""/>
        <dsp:cNvSpPr/>
      </dsp:nvSpPr>
      <dsp:spPr>
        <a:xfrm>
          <a:off x="3081960" y="2743844"/>
          <a:ext cx="5458188" cy="541661"/>
        </a:xfrm>
        <a:custGeom>
          <a:avLst/>
          <a:gdLst/>
          <a:ahLst/>
          <a:cxnLst/>
          <a:rect l="0" t="0" r="0" b="0"/>
          <a:pathLst>
            <a:path>
              <a:moveTo>
                <a:pt x="5458188" y="0"/>
              </a:moveTo>
              <a:lnTo>
                <a:pt x="5458188" y="230489"/>
              </a:lnTo>
              <a:lnTo>
                <a:pt x="0" y="230489"/>
              </a:lnTo>
              <a:lnTo>
                <a:pt x="0" y="5416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960200-7CC7-42FD-AC13-B3F084AA5AFB}">
      <dsp:nvSpPr>
        <dsp:cNvPr id="0" name=""/>
        <dsp:cNvSpPr/>
      </dsp:nvSpPr>
      <dsp:spPr>
        <a:xfrm>
          <a:off x="7058379" y="1262074"/>
          <a:ext cx="2963540" cy="1481770"/>
        </a:xfrm>
        <a:prstGeom prst="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nva Sans" panose="020B0604020202020204" charset="0"/>
            </a:rPr>
            <a:t>Director </a:t>
          </a:r>
          <a:br>
            <a:rPr lang="en-US" sz="2000" kern="1200">
              <a:latin typeface="Canva Sans" panose="020B0604020202020204" charset="0"/>
            </a:rPr>
          </a:br>
          <a:r>
            <a:rPr lang="en-US" sz="2000" kern="1200">
              <a:latin typeface="Canva Sans" panose="020B0604020202020204" charset="0"/>
            </a:rPr>
            <a:t>(Arti Prasad | .3 FTE)</a:t>
          </a:r>
        </a:p>
      </dsp:txBody>
      <dsp:txXfrm>
        <a:off x="7058379" y="1262074"/>
        <a:ext cx="2963540" cy="1481770"/>
      </dsp:txXfrm>
    </dsp:sp>
    <dsp:sp modelId="{C3A7046D-3553-4920-B113-AF6514A7E2B3}">
      <dsp:nvSpPr>
        <dsp:cNvPr id="0" name=""/>
        <dsp:cNvSpPr/>
      </dsp:nvSpPr>
      <dsp:spPr>
        <a:xfrm>
          <a:off x="1600190" y="3285505"/>
          <a:ext cx="2963540" cy="1481770"/>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nva Sans" panose="020B0604020202020204" charset="0"/>
            </a:rPr>
            <a:t>All ECHO Co-Leads</a:t>
          </a:r>
        </a:p>
      </dsp:txBody>
      <dsp:txXfrm>
        <a:off x="1600190" y="3285505"/>
        <a:ext cx="2963540" cy="1481770"/>
      </dsp:txXfrm>
    </dsp:sp>
    <dsp:sp modelId="{B82C3DCA-E442-454A-B441-C18700F8A1EF}">
      <dsp:nvSpPr>
        <dsp:cNvPr id="0" name=""/>
        <dsp:cNvSpPr/>
      </dsp:nvSpPr>
      <dsp:spPr>
        <a:xfrm>
          <a:off x="4186530" y="5529276"/>
          <a:ext cx="2963540" cy="1481770"/>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nva Sans" panose="020B0604020202020204" charset="0"/>
            </a:rPr>
            <a:t>Research Assistant</a:t>
          </a:r>
          <a:br>
            <a:rPr lang="en-US" sz="2000" kern="1200">
              <a:latin typeface="Canva Sans" panose="020B0604020202020204" charset="0"/>
            </a:rPr>
          </a:br>
          <a:r>
            <a:rPr lang="en-US" sz="2000" kern="1200">
              <a:latin typeface="Canva Sans" panose="020B0604020202020204" charset="0"/>
            </a:rPr>
            <a:t>(Jadyn Knox | .5 FTE)</a:t>
          </a:r>
        </a:p>
      </dsp:txBody>
      <dsp:txXfrm>
        <a:off x="4186530" y="5529276"/>
        <a:ext cx="2963540" cy="1481770"/>
      </dsp:txXfrm>
    </dsp:sp>
    <dsp:sp modelId="{F6A59D79-85F8-450B-8030-8CE35D85D09E}">
      <dsp:nvSpPr>
        <dsp:cNvPr id="0" name=""/>
        <dsp:cNvSpPr/>
      </dsp:nvSpPr>
      <dsp:spPr>
        <a:xfrm>
          <a:off x="7058379" y="3271473"/>
          <a:ext cx="2963540" cy="1481770"/>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nva Sans" panose="020B0604020202020204" charset="0"/>
            </a:rPr>
            <a:t>Research Consultant </a:t>
          </a:r>
          <a:br>
            <a:rPr lang="en-US" sz="2000" kern="1200">
              <a:latin typeface="Canva Sans" panose="020B0604020202020204" charset="0"/>
            </a:rPr>
          </a:br>
          <a:r>
            <a:rPr lang="en-US" sz="2000" kern="1200">
              <a:latin typeface="Canva Sans" panose="020B0604020202020204" charset="0"/>
            </a:rPr>
            <a:t>(Jeff </a:t>
          </a:r>
          <a:r>
            <a:rPr lang="en-US" sz="2000" kern="1200" err="1">
              <a:latin typeface="Canva Sans" panose="020B0604020202020204" charset="0"/>
            </a:rPr>
            <a:t>Dusek</a:t>
          </a:r>
          <a:r>
            <a:rPr lang="en-US" sz="2000" kern="1200">
              <a:latin typeface="Canva Sans" panose="020B0604020202020204" charset="0"/>
            </a:rPr>
            <a:t>)</a:t>
          </a:r>
        </a:p>
      </dsp:txBody>
      <dsp:txXfrm>
        <a:off x="7058379" y="3271473"/>
        <a:ext cx="2963540" cy="1481770"/>
      </dsp:txXfrm>
    </dsp:sp>
    <dsp:sp modelId="{F1921B59-568D-4E1C-98F9-A5334431F912}">
      <dsp:nvSpPr>
        <dsp:cNvPr id="0" name=""/>
        <dsp:cNvSpPr/>
      </dsp:nvSpPr>
      <dsp:spPr>
        <a:xfrm>
          <a:off x="11658593" y="3291521"/>
          <a:ext cx="2963540" cy="14817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nva Sans" panose="020B0604020202020204" charset="0"/>
            </a:rPr>
            <a:t>ECHO MN Manager (Katia Chernyshov | 1.0 FTE)</a:t>
          </a:r>
        </a:p>
      </dsp:txBody>
      <dsp:txXfrm>
        <a:off x="11658593" y="3291521"/>
        <a:ext cx="2963540" cy="1481770"/>
      </dsp:txXfrm>
    </dsp:sp>
    <dsp:sp modelId="{6D95EE8A-5AAF-4AFE-A03A-21E15E857F36}">
      <dsp:nvSpPr>
        <dsp:cNvPr id="0" name=""/>
        <dsp:cNvSpPr/>
      </dsp:nvSpPr>
      <dsp:spPr>
        <a:xfrm>
          <a:off x="12801601" y="4919675"/>
          <a:ext cx="2963540" cy="14817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latin typeface="Canva Sans" panose="020B0604020202020204" charset="0"/>
            </a:rPr>
            <a:t>Viral Hepatitis Project Coordinator </a:t>
          </a:r>
          <a:br>
            <a:rPr lang="en-US" sz="2000" kern="1200">
              <a:latin typeface="Canva Sans" panose="020B0604020202020204" charset="0"/>
            </a:rPr>
          </a:br>
          <a:r>
            <a:rPr lang="en-US" sz="2000" kern="1200">
              <a:latin typeface="Canva Sans" panose="020B0604020202020204" charset="0"/>
            </a:rPr>
            <a:t>(Diane </a:t>
          </a:r>
          <a:r>
            <a:rPr lang="en-US" sz="2000" kern="1200" err="1">
              <a:latin typeface="Canva Sans" panose="020B0604020202020204" charset="0"/>
            </a:rPr>
            <a:t>Spielbauer</a:t>
          </a:r>
          <a:r>
            <a:rPr lang="en-US" sz="2000" kern="1200">
              <a:latin typeface="Canva Sans" panose="020B0604020202020204" charset="0"/>
            </a:rPr>
            <a:t> | </a:t>
          </a:r>
          <a:br>
            <a:rPr lang="en-US" sz="2000" kern="1200">
              <a:latin typeface="Canva Sans" panose="020B0604020202020204" charset="0"/>
            </a:rPr>
          </a:br>
          <a:r>
            <a:rPr lang="en-US" sz="2000" kern="1200">
              <a:latin typeface="Canva Sans" panose="020B0604020202020204" charset="0"/>
            </a:rPr>
            <a:t>.75 FTE)</a:t>
          </a:r>
        </a:p>
      </dsp:txBody>
      <dsp:txXfrm>
        <a:off x="12801601" y="4919675"/>
        <a:ext cx="2963540" cy="1481770"/>
      </dsp:txXfrm>
    </dsp:sp>
    <dsp:sp modelId="{5435122A-67A1-4B12-9C0D-44AF1BBDFED9}">
      <dsp:nvSpPr>
        <dsp:cNvPr id="0" name=""/>
        <dsp:cNvSpPr/>
      </dsp:nvSpPr>
      <dsp:spPr>
        <a:xfrm>
          <a:off x="12801601" y="6519883"/>
          <a:ext cx="2963540" cy="14817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latin typeface="Canva Sans" panose="020B0604020202020204" charset="0"/>
            </a:rPr>
            <a:t>Integrated Opioid &amp; Addiction Care Coordinator</a:t>
          </a:r>
          <a:br>
            <a:rPr lang="en-US" sz="2000" kern="1200">
              <a:latin typeface="Canva Sans" panose="020B0604020202020204" charset="0"/>
            </a:rPr>
          </a:br>
          <a:r>
            <a:rPr lang="en-US" sz="2000" kern="1200">
              <a:latin typeface="Canva Sans" panose="020B0604020202020204" charset="0"/>
            </a:rPr>
            <a:t>(Rachel Langer | </a:t>
          </a:r>
          <a:br>
            <a:rPr lang="en-US" sz="2000" kern="1200">
              <a:latin typeface="Canva Sans" panose="020B0604020202020204" charset="0"/>
            </a:rPr>
          </a:br>
          <a:r>
            <a:rPr lang="en-US" sz="2000" kern="1200">
              <a:latin typeface="Canva Sans" panose="020B0604020202020204" charset="0"/>
            </a:rPr>
            <a:t>.8 FTE)</a:t>
          </a:r>
        </a:p>
      </dsp:txBody>
      <dsp:txXfrm>
        <a:off x="12801601" y="6519883"/>
        <a:ext cx="2963540" cy="1481770"/>
      </dsp:txXfrm>
    </dsp:sp>
    <dsp:sp modelId="{F7420CB4-A00F-4999-B9F6-6DE98CCCE58F}">
      <dsp:nvSpPr>
        <dsp:cNvPr id="0" name=""/>
        <dsp:cNvSpPr/>
      </dsp:nvSpPr>
      <dsp:spPr>
        <a:xfrm>
          <a:off x="12801601" y="8120076"/>
          <a:ext cx="2963540" cy="14817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rtl="0">
            <a:lnSpc>
              <a:spcPct val="90000"/>
            </a:lnSpc>
            <a:spcBef>
              <a:spcPct val="0"/>
            </a:spcBef>
            <a:spcAft>
              <a:spcPct val="35000"/>
            </a:spcAft>
            <a:buNone/>
          </a:pPr>
          <a:r>
            <a:rPr lang="en-US" sz="2000" kern="1200">
              <a:latin typeface="Canva Sans" panose="020B0604020202020204" charset="0"/>
            </a:rPr>
            <a:t>IH ECHO Coordinator</a:t>
          </a:r>
          <a:br>
            <a:rPr lang="en-US" sz="2000" kern="1200">
              <a:latin typeface="Canva Sans" panose="020B0604020202020204" charset="0"/>
            </a:rPr>
          </a:br>
          <a:r>
            <a:rPr lang="en-US" sz="2000" kern="1200">
              <a:latin typeface="Canva Sans" panose="020B0604020202020204" charset="0"/>
            </a:rPr>
            <a:t>(Esther Mwangi | </a:t>
          </a:r>
          <a:br>
            <a:rPr lang="en-US" sz="2000" kern="1200">
              <a:latin typeface="Canva Sans" panose="020B0604020202020204" charset="0"/>
            </a:rPr>
          </a:br>
          <a:r>
            <a:rPr lang="en-US" sz="2000" kern="1200">
              <a:latin typeface="Canva Sans" panose="020B0604020202020204" charset="0"/>
            </a:rPr>
            <a:t>1.0 FTE)</a:t>
          </a:r>
        </a:p>
      </dsp:txBody>
      <dsp:txXfrm>
        <a:off x="12801601" y="8120076"/>
        <a:ext cx="2963540" cy="148177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28.02.2025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16.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18.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20.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22.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24.xml"/></Relationships>
</file>

<file path=ppt/notesSlides/_rels/notesSlide43.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26.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55.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Dr. Prasad to present – quick intro for each team member</a:t>
            </a:r>
          </a:p>
          <a:p>
            <a:r>
              <a:rPr lang="en-US" dirty="0">
                <a:ea typeface="Calibri"/>
                <a:cs typeface="Calibri"/>
              </a:rPr>
              <a:t>What our training and certifications are </a:t>
            </a:r>
          </a:p>
          <a:p>
            <a:r>
              <a:rPr lang="en-US" dirty="0">
                <a:ea typeface="Calibri"/>
                <a:cs typeface="Calibri"/>
              </a:rPr>
              <a:t>Name our bias – we are all ECHO devotees! </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3352878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10"/>
          </p:nvPr>
        </p:nvSpPr>
        <p:spPr/>
        <p:txBody>
          <a:bodyPr/>
          <a:lstStyle/>
          <a:p>
            <a:fld id="{0E0579D2-C235-4ED6-AECE-F4AE1A05BE8B}" type="slidenum">
              <a:rPr lang="en-US" smtClean="0"/>
              <a:t>10</a:t>
            </a:fld>
            <a:endParaRPr lang="en-US"/>
          </a:p>
        </p:txBody>
      </p:sp>
    </p:spTree>
    <p:extLst>
      <p:ext uri="{BB962C8B-B14F-4D97-AF65-F5344CB8AC3E}">
        <p14:creationId xmlns:p14="http://schemas.microsoft.com/office/powerpoint/2010/main" val="4064038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custDataLst>
              <p:tags r:id="rId1"/>
            </p:custDataLst>
          </p:nvPr>
        </p:nvSpPr>
        <p:spPr/>
        <p:txBody>
          <a:bodyPr/>
          <a:lstStyle/>
          <a:p>
            <a:pPr defTabSz="931774">
              <a:defRPr/>
            </a:pPr>
            <a:r>
              <a:rPr lang="en-US"/>
              <a:t>Dr Prasad</a:t>
            </a:r>
          </a:p>
          <a:p>
            <a:pPr defTabSz="931774">
              <a:defRPr/>
            </a:pPr>
            <a:r>
              <a:rPr lang="en-US"/>
              <a:t>Learning Loops means they will learn from experts, from each other and then learning by doing to become expert themselves</a:t>
            </a:r>
            <a:endParaRPr lang="en-US">
              <a:ea typeface="Calibri"/>
              <a:cs typeface="Calibri"/>
            </a:endParaRP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52DFB21-4857-4A66-8E76-02B6326333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1507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custDataLst>
              <p:tags r:id="rId1"/>
            </p:custDataLst>
          </p:nvPr>
        </p:nvSpPr>
        <p:spPr/>
        <p:txBody>
          <a:bodyPr/>
          <a:lstStyle/>
          <a:p>
            <a:r>
              <a:rPr lang="en-US"/>
              <a:t>Dr Prasad</a:t>
            </a:r>
          </a:p>
        </p:txBody>
      </p:sp>
      <p:sp>
        <p:nvSpPr>
          <p:cNvPr id="4" name="Slide Number Placeholder 3"/>
          <p:cNvSpPr>
            <a:spLocks noGrp="1"/>
          </p:cNvSpPr>
          <p:nvPr>
            <p:ph type="sldNum" sz="quarter" idx="10"/>
          </p:nvPr>
        </p:nvSpPr>
        <p:spPr/>
        <p:txBody>
          <a:bodyPr/>
          <a:lstStyle/>
          <a:p>
            <a:pPr defTabSz="465887">
              <a:defRPr/>
            </a:pPr>
            <a:fld id="{0E0579D2-C235-4ED6-AECE-F4AE1A05BE8B}" type="slidenum">
              <a:rPr lang="en-US">
                <a:solidFill>
                  <a:prstClr val="black"/>
                </a:solidFill>
                <a:latin typeface="Calibri" panose="020F0502020204030204"/>
              </a:rPr>
              <a:pPr defTabSz="465887">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263305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10"/>
          </p:nvPr>
        </p:nvSpPr>
        <p:spPr/>
        <p:txBody>
          <a:bodyPr/>
          <a:lstStyle/>
          <a:p>
            <a:fld id="{62FB6219-A6D1-4830-B80F-C8D21285029F}" type="slidenum">
              <a:rPr lang="en-US" smtClean="0"/>
              <a:t>13</a:t>
            </a:fld>
            <a:endParaRPr lang="en-US"/>
          </a:p>
        </p:txBody>
      </p:sp>
      <p:sp>
        <p:nvSpPr>
          <p:cNvPr id="5" name="Date Placeholder 4"/>
          <p:cNvSpPr>
            <a:spLocks noGrp="1"/>
          </p:cNvSpPr>
          <p:nvPr>
            <p:ph type="dt" idx="11"/>
          </p:nvPr>
        </p:nvSpPr>
        <p:spPr/>
        <p:txBody>
          <a:bodyPr/>
          <a:lstStyle/>
          <a:p>
            <a:r>
              <a:rPr lang="en-US"/>
              <a:t>04/26/2018</a:t>
            </a:r>
          </a:p>
        </p:txBody>
      </p:sp>
      <p:sp>
        <p:nvSpPr>
          <p:cNvPr id="6" name="Footer Placeholder 5"/>
          <p:cNvSpPr>
            <a:spLocks noGrp="1"/>
          </p:cNvSpPr>
          <p:nvPr>
            <p:ph type="ftr" sz="quarter" idx="12"/>
          </p:nvPr>
        </p:nvSpPr>
        <p:spPr/>
        <p:txBody>
          <a:bodyPr/>
          <a:lstStyle/>
          <a:p>
            <a:r>
              <a:rPr lang="en-US"/>
              <a:t>Integrated Opioid and Addiction Care                 PROJECT ECHO</a:t>
            </a:r>
          </a:p>
        </p:txBody>
      </p:sp>
      <p:sp>
        <p:nvSpPr>
          <p:cNvPr id="7" name="Header Placeholder 6"/>
          <p:cNvSpPr>
            <a:spLocks noGrp="1"/>
          </p:cNvSpPr>
          <p:nvPr>
            <p:ph type="hdr" sz="quarter" idx="13"/>
          </p:nvPr>
        </p:nvSpPr>
        <p:spPr/>
        <p:txBody>
          <a:bodyPr/>
          <a:lstStyle/>
          <a:p>
            <a:r>
              <a:rPr lang="en-US"/>
              <a:t>Hennepin Healthcare Systems</a:t>
            </a:r>
          </a:p>
        </p:txBody>
      </p:sp>
    </p:spTree>
    <p:extLst>
      <p:ext uri="{BB962C8B-B14F-4D97-AF65-F5344CB8AC3E}">
        <p14:creationId xmlns:p14="http://schemas.microsoft.com/office/powerpoint/2010/main" val="2821580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14</a:t>
            </a:fld>
            <a:endParaRPr lang="cs-CZ"/>
          </a:p>
        </p:txBody>
      </p:sp>
    </p:spTree>
    <p:extLst>
      <p:ext uri="{BB962C8B-B14F-4D97-AF65-F5344CB8AC3E}">
        <p14:creationId xmlns:p14="http://schemas.microsoft.com/office/powerpoint/2010/main" val="2140856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3512131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1951156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17</a:t>
            </a:fld>
            <a:endParaRPr lang="cs-CZ"/>
          </a:p>
        </p:txBody>
      </p:sp>
    </p:spTree>
    <p:extLst>
      <p:ext uri="{BB962C8B-B14F-4D97-AF65-F5344CB8AC3E}">
        <p14:creationId xmlns:p14="http://schemas.microsoft.com/office/powerpoint/2010/main" val="1523968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18</a:t>
            </a:fld>
            <a:endParaRPr lang="cs-CZ"/>
          </a:p>
        </p:txBody>
      </p:sp>
    </p:spTree>
    <p:extLst>
      <p:ext uri="{BB962C8B-B14F-4D97-AF65-F5344CB8AC3E}">
        <p14:creationId xmlns:p14="http://schemas.microsoft.com/office/powerpoint/2010/main" val="2610070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21</a:t>
            </a:fld>
            <a:endParaRPr lang="cs-CZ"/>
          </a:p>
        </p:txBody>
      </p:sp>
    </p:spTree>
    <p:extLst>
      <p:ext uri="{BB962C8B-B14F-4D97-AF65-F5344CB8AC3E}">
        <p14:creationId xmlns:p14="http://schemas.microsoft.com/office/powerpoint/2010/main" val="3629725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Arti</a:t>
            </a:r>
          </a:p>
        </p:txBody>
      </p:sp>
      <p:sp>
        <p:nvSpPr>
          <p:cNvPr id="4" name="Slide Number Placeholder 3"/>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890803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22</a:t>
            </a:fld>
            <a:endParaRPr lang="cs-CZ"/>
          </a:p>
        </p:txBody>
      </p:sp>
    </p:spTree>
    <p:extLst>
      <p:ext uri="{BB962C8B-B14F-4D97-AF65-F5344CB8AC3E}">
        <p14:creationId xmlns:p14="http://schemas.microsoft.com/office/powerpoint/2010/main" val="2459978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23</a:t>
            </a:fld>
            <a:endParaRPr lang="cs-CZ"/>
          </a:p>
        </p:txBody>
      </p:sp>
    </p:spTree>
    <p:extLst>
      <p:ext uri="{BB962C8B-B14F-4D97-AF65-F5344CB8AC3E}">
        <p14:creationId xmlns:p14="http://schemas.microsoft.com/office/powerpoint/2010/main" val="2925387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custDataLst>
              <p:tags r:id="rId1"/>
            </p:custDataLst>
          </p:nvPr>
        </p:nvSpPr>
        <p:spPr/>
        <p:txBody>
          <a:bodyPr/>
          <a:lstStyle/>
          <a:p>
            <a:r>
              <a:rPr lang="en-US"/>
              <a:t>Dr Prasad</a:t>
            </a:r>
          </a:p>
        </p:txBody>
      </p:sp>
      <p:sp>
        <p:nvSpPr>
          <p:cNvPr id="4" name="Slide Number Placeholder 3"/>
          <p:cNvSpPr>
            <a:spLocks noGrp="1"/>
          </p:cNvSpPr>
          <p:nvPr>
            <p:ph type="sldNum" sz="quarter" idx="10"/>
          </p:nvPr>
        </p:nvSpPr>
        <p:spPr/>
        <p:txBody>
          <a:bodyPr/>
          <a:lstStyle/>
          <a:p>
            <a:pPr defTabSz="465887">
              <a:defRPr/>
            </a:pPr>
            <a:fld id="{0E0579D2-C235-4ED6-AECE-F4AE1A05BE8B}" type="slidenum">
              <a:rPr lang="en-US">
                <a:solidFill>
                  <a:prstClr val="black"/>
                </a:solidFill>
                <a:latin typeface="Calibri" panose="020F0502020204030204"/>
              </a:rPr>
              <a:pPr defTabSz="465887">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2390914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custDataLst>
              <p:tags r:id="rId1"/>
            </p:custDataLst>
          </p:nvPr>
        </p:nvSpPr>
        <p:spPr/>
        <p:txBody>
          <a:bodyPr/>
          <a:lstStyle/>
          <a:p>
            <a:r>
              <a:rPr lang="en-US"/>
              <a:t>Dr Prasad</a:t>
            </a:r>
          </a:p>
        </p:txBody>
      </p:sp>
      <p:sp>
        <p:nvSpPr>
          <p:cNvPr id="4" name="Slide Number Placeholder 3"/>
          <p:cNvSpPr>
            <a:spLocks noGrp="1"/>
          </p:cNvSpPr>
          <p:nvPr>
            <p:ph type="sldNum" sz="quarter" idx="10"/>
          </p:nvPr>
        </p:nvSpPr>
        <p:spPr/>
        <p:txBody>
          <a:bodyPr/>
          <a:lstStyle/>
          <a:p>
            <a:pPr defTabSz="465887">
              <a:defRPr/>
            </a:pPr>
            <a:fld id="{0E0579D2-C235-4ED6-AECE-F4AE1A05BE8B}" type="slidenum">
              <a:rPr lang="en-US">
                <a:solidFill>
                  <a:prstClr val="black"/>
                </a:solidFill>
                <a:latin typeface="Calibri" panose="020F0502020204030204"/>
              </a:rPr>
              <a:pPr defTabSz="465887">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95144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Sue</a:t>
            </a:r>
          </a:p>
        </p:txBody>
      </p:sp>
      <p:sp>
        <p:nvSpPr>
          <p:cNvPr id="4" name="Slide Number Placeholder 3"/>
          <p:cNvSpPr>
            <a:spLocks noGrp="1"/>
          </p:cNvSpPr>
          <p:nvPr>
            <p:ph type="sldNum" sz="quarter" idx="5"/>
          </p:nvPr>
        </p:nvSpPr>
        <p:spPr/>
        <p:txBody>
          <a:bodyPr/>
          <a:lstStyle/>
          <a:p>
            <a:fld id="{871B2431-D351-4C6E-A3CF-9DFAC0E3E050}" type="slidenum">
              <a:rPr lang="cs-CZ" smtClean="0"/>
              <a:t>26</a:t>
            </a:fld>
            <a:endParaRPr lang="cs-CZ"/>
          </a:p>
        </p:txBody>
      </p:sp>
    </p:spTree>
    <p:extLst>
      <p:ext uri="{BB962C8B-B14F-4D97-AF65-F5344CB8AC3E}">
        <p14:creationId xmlns:p14="http://schemas.microsoft.com/office/powerpoint/2010/main" val="33789407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Kate</a:t>
            </a:r>
          </a:p>
        </p:txBody>
      </p:sp>
      <p:sp>
        <p:nvSpPr>
          <p:cNvPr id="4" name="Slide Number Placeholder 3"/>
          <p:cNvSpPr>
            <a:spLocks noGrp="1"/>
          </p:cNvSpPr>
          <p:nvPr>
            <p:ph type="sldNum" sz="quarter" idx="5"/>
          </p:nvPr>
        </p:nvSpPr>
        <p:spPr/>
        <p:txBody>
          <a:bodyPr/>
          <a:lstStyle/>
          <a:p>
            <a:fld id="{871B2431-D351-4C6E-A3CF-9DFAC0E3E050}" type="slidenum">
              <a:rPr lang="cs-CZ" smtClean="0"/>
              <a:t>27</a:t>
            </a:fld>
            <a:endParaRPr lang="cs-CZ"/>
          </a:p>
        </p:txBody>
      </p:sp>
    </p:spTree>
    <p:extLst>
      <p:ext uri="{BB962C8B-B14F-4D97-AF65-F5344CB8AC3E}">
        <p14:creationId xmlns:p14="http://schemas.microsoft.com/office/powerpoint/2010/main" val="2883442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ea typeface="Calibri"/>
                <a:cs typeface="Calibri"/>
              </a:rPr>
              <a:t>Cat</a:t>
            </a:r>
            <a:endParaRPr lang="en-US"/>
          </a:p>
          <a:p>
            <a:endParaRPr lang="en-US"/>
          </a:p>
          <a:p>
            <a:r>
              <a:rPr lang="en-US"/>
              <a:t>Sample Topics:</a:t>
            </a:r>
            <a:endParaRPr lang="en-US">
              <a:ea typeface="Calibri"/>
              <a:cs typeface="Calibri"/>
            </a:endParaRPr>
          </a:p>
          <a:p>
            <a:r>
              <a:rPr lang="en-US"/>
              <a:t>DM</a:t>
            </a:r>
            <a:endParaRPr lang="en-US">
              <a:ea typeface="Calibri"/>
              <a:cs typeface="Calibri"/>
            </a:endParaRPr>
          </a:p>
          <a:p>
            <a:r>
              <a:rPr lang="en-US"/>
              <a:t>CA</a:t>
            </a:r>
            <a:endParaRPr lang="en-US">
              <a:ea typeface="Calibri"/>
              <a:cs typeface="Calibri"/>
            </a:endParaRPr>
          </a:p>
          <a:p>
            <a:r>
              <a:rPr lang="en-US"/>
              <a:t>Weight Management</a:t>
            </a:r>
            <a:endParaRPr lang="en-US">
              <a:ea typeface="Calibri"/>
              <a:cs typeface="Calibri"/>
            </a:endParaRPr>
          </a:p>
          <a:p>
            <a:r>
              <a:rPr lang="en-US"/>
              <a:t>CVD</a:t>
            </a:r>
            <a:endParaRPr lang="en-US">
              <a:ea typeface="Calibri"/>
              <a:cs typeface="Calibri"/>
            </a:endParaRPr>
          </a:p>
          <a:p>
            <a:r>
              <a:rPr lang="en-US"/>
              <a:t>Stress Management</a:t>
            </a:r>
            <a:endParaRPr lang="en-US">
              <a:ea typeface="Calibri"/>
              <a:cs typeface="Calibri"/>
            </a:endParaRPr>
          </a:p>
          <a:p>
            <a:r>
              <a:rPr lang="en-US"/>
              <a:t>Nutrition</a:t>
            </a:r>
            <a:endParaRPr lang="en-US">
              <a:ea typeface="Calibri"/>
              <a:cs typeface="Calibri"/>
            </a:endParaRPr>
          </a:p>
          <a:p>
            <a:r>
              <a:rPr lang="en-US"/>
              <a:t>etc. </a:t>
            </a:r>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458DB-851E-1FCC-3750-244401B2FD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A886C6-BE02-DCC7-D172-E4FF7634CAA5}"/>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47B27186-28C7-9A1C-0919-6445DD7AF818}"/>
              </a:ext>
            </a:extLst>
          </p:cNvPr>
          <p:cNvSpPr>
            <a:spLocks noGrp="1"/>
          </p:cNvSpPr>
          <p:nvPr>
            <p:ph type="body" idx="1"/>
            <p:custDataLst>
              <p:tags r:id="rId1"/>
            </p:custDataLst>
          </p:nvPr>
        </p:nvSpPr>
        <p:spPr/>
        <p:txBody>
          <a:bodyPr/>
          <a:lstStyle/>
          <a:p>
            <a:r>
              <a:rPr lang="en-US">
                <a:ea typeface="Calibri"/>
                <a:cs typeface="Calibri"/>
              </a:rPr>
              <a:t>Cat</a:t>
            </a:r>
            <a:endParaRPr lang="en-US"/>
          </a:p>
        </p:txBody>
      </p:sp>
      <p:sp>
        <p:nvSpPr>
          <p:cNvPr id="4" name="Slide Number Placeholder 3">
            <a:extLst>
              <a:ext uri="{FF2B5EF4-FFF2-40B4-BE49-F238E27FC236}">
                <a16:creationId xmlns:a16="http://schemas.microsoft.com/office/drawing/2014/main" id="{0353F6D9-07AD-345C-3476-7AEBC07BA1CD}"/>
              </a:ext>
            </a:extLst>
          </p:cNvPr>
          <p:cNvSpPr>
            <a:spLocks noGrp="1"/>
          </p:cNvSpPr>
          <p:nvPr>
            <p:ph type="sldNum" sz="quarter" idx="10"/>
          </p:nvPr>
        </p:nvSpPr>
        <p:spPr/>
        <p:txBody>
          <a:bodyPr/>
          <a:lstStyle/>
          <a:p>
            <a:pPr defTabSz="465887">
              <a:defRPr/>
            </a:pPr>
            <a:fld id="{0E0579D2-C235-4ED6-AECE-F4AE1A05BE8B}" type="slidenum">
              <a:rPr lang="en-US">
                <a:solidFill>
                  <a:prstClr val="black"/>
                </a:solidFill>
                <a:latin typeface="Calibri" panose="020F0502020204030204"/>
              </a:rPr>
              <a:pPr defTabSz="465887">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7505417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err="1">
                <a:ea typeface="Calibri"/>
                <a:cs typeface="Calibri"/>
              </a:rPr>
              <a:t>kate</a:t>
            </a:r>
          </a:p>
        </p:txBody>
      </p:sp>
      <p:sp>
        <p:nvSpPr>
          <p:cNvPr id="4" name="Slide Number Placeholder 3"/>
          <p:cNvSpPr>
            <a:spLocks noGrp="1"/>
          </p:cNvSpPr>
          <p:nvPr>
            <p:ph type="sldNum" sz="quarter" idx="5"/>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37688629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Cat</a:t>
            </a:r>
          </a:p>
        </p:txBody>
      </p:sp>
      <p:sp>
        <p:nvSpPr>
          <p:cNvPr id="4" name="Slide Number Placeholder 3"/>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4062898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Sue</a:t>
            </a:r>
          </a:p>
        </p:txBody>
      </p:sp>
      <p:sp>
        <p:nvSpPr>
          <p:cNvPr id="4" name="Slide Number Placeholder 3"/>
          <p:cNvSpPr>
            <a:spLocks noGrp="1"/>
          </p:cNvSpPr>
          <p:nvPr>
            <p:ph type="sldNum" sz="quarter" idx="5"/>
          </p:nvPr>
        </p:nvSpPr>
        <p:spPr/>
        <p:txBody>
          <a:bodyPr/>
          <a:lstStyle/>
          <a:p>
            <a:fld id="{871B2431-D351-4C6E-A3CF-9DFAC0E3E050}" type="slidenum">
              <a:rPr lang="cs-CZ" smtClean="0"/>
              <a:t>3</a:t>
            </a:fld>
            <a:endParaRPr lang="cs-CZ"/>
          </a:p>
        </p:txBody>
      </p:sp>
    </p:spTree>
    <p:extLst>
      <p:ext uri="{BB962C8B-B14F-4D97-AF65-F5344CB8AC3E}">
        <p14:creationId xmlns:p14="http://schemas.microsoft.com/office/powerpoint/2010/main" val="6892505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ea typeface="Calibri"/>
                <a:cs typeface="Calibri"/>
              </a:rPr>
              <a:t>SUE (Dr Prasad to talk on Funding)</a:t>
            </a:r>
            <a:endParaRPr lang="en-US"/>
          </a:p>
          <a:p>
            <a:endParaRPr lang="en-US"/>
          </a:p>
          <a:p>
            <a:r>
              <a:rPr lang="en-US"/>
              <a:t>Check on PEARL for a sample budget </a:t>
            </a:r>
            <a:endParaRPr lang="en-US">
              <a:ea typeface="Calibri"/>
              <a:cs typeface="Calibri"/>
            </a:endParaRPr>
          </a:p>
          <a:p>
            <a:endParaRPr lang="en-US"/>
          </a:p>
          <a:p>
            <a:r>
              <a:rPr lang="en-US"/>
              <a:t>Direct Benefits:</a:t>
            </a:r>
            <a:endParaRPr lang="en-US">
              <a:ea typeface="Calibri"/>
              <a:cs typeface="Calibri"/>
            </a:endParaRPr>
          </a:p>
          <a:p>
            <a:r>
              <a:rPr lang="en-US"/>
              <a:t>Visibility </a:t>
            </a:r>
            <a:endParaRPr lang="en-US">
              <a:ea typeface="Calibri"/>
              <a:cs typeface="Calibri"/>
            </a:endParaRPr>
          </a:p>
          <a:p>
            <a:r>
              <a:rPr lang="en-US"/>
              <a:t>Training opportunities for your staff and larger community</a:t>
            </a:r>
            <a:endParaRPr lang="en-US">
              <a:ea typeface="Calibri"/>
              <a:cs typeface="Calibri"/>
            </a:endParaRPr>
          </a:p>
          <a:p>
            <a:r>
              <a:rPr lang="en-US"/>
              <a:t>Making a difference in community health outcomes</a:t>
            </a:r>
            <a:endParaRPr lang="en-US">
              <a:ea typeface="Calibri"/>
              <a:cs typeface="Calibri"/>
            </a:endParaRPr>
          </a:p>
          <a:p>
            <a:r>
              <a:rPr lang="en-US"/>
              <a:t>Provider satisfaction </a:t>
            </a:r>
            <a:endParaRPr lang="en-US">
              <a:ea typeface="Calibri"/>
              <a:cs typeface="Calibri"/>
            </a:endParaRPr>
          </a:p>
          <a:p>
            <a:r>
              <a:rPr lang="en-US"/>
              <a:t>Connection and collaboration across diverse professions</a:t>
            </a:r>
            <a:endParaRPr lang="en-US">
              <a:ea typeface="Calibri"/>
              <a:cs typeface="Calibri"/>
            </a:endParaRPr>
          </a:p>
          <a:p>
            <a:r>
              <a:rPr lang="en-US"/>
              <a:t>Spokes - improves confidence and decreases stress/burnout</a:t>
            </a:r>
            <a:endParaRPr lang="en-US">
              <a:ea typeface="Calibri"/>
              <a:cs typeface="Calibri"/>
            </a:endParaRPr>
          </a:p>
          <a:p>
            <a:r>
              <a:rPr lang="en-US"/>
              <a:t>CME </a:t>
            </a:r>
            <a:endParaRPr lang="en-US">
              <a:ea typeface="Calibri"/>
              <a:cs typeface="Calibri"/>
            </a:endParaRPr>
          </a:p>
          <a:p>
            <a:r>
              <a:rPr lang="en-US"/>
              <a:t>Easy to access teachings </a:t>
            </a:r>
            <a:endParaRPr lang="en-US">
              <a:ea typeface="Calibri"/>
              <a:cs typeface="Calibri"/>
            </a:endParaRPr>
          </a:p>
          <a:p>
            <a:endParaRPr lang="en-US"/>
          </a:p>
          <a:p>
            <a:r>
              <a:rPr lang="en-US"/>
              <a:t>Indirect Benefits:</a:t>
            </a:r>
            <a:endParaRPr lang="en-US">
              <a:ea typeface="Calibri"/>
              <a:cs typeface="Calibri"/>
            </a:endParaRPr>
          </a:p>
          <a:p>
            <a:r>
              <a:rPr lang="en-US"/>
              <a:t>Disease burden reduction across a larger geographic region</a:t>
            </a:r>
            <a:endParaRPr lang="en-US">
              <a:ea typeface="Calibri"/>
              <a:cs typeface="Calibri"/>
            </a:endParaRPr>
          </a:p>
          <a:p>
            <a:r>
              <a:rPr lang="en-US"/>
              <a:t>Keeping healthcare funds and delivery local - cost savings across the system </a:t>
            </a:r>
            <a:endParaRPr lang="en-US">
              <a:ea typeface="Calibri"/>
              <a:cs typeface="Calibri"/>
            </a:endParaRPr>
          </a:p>
          <a:p>
            <a:r>
              <a:rPr lang="en-US"/>
              <a:t>Improved access across wider geographic areas </a:t>
            </a:r>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Cat</a:t>
            </a:r>
          </a:p>
          <a:p>
            <a:r>
              <a:rPr lang="en-US">
                <a:ea typeface="Calibri"/>
                <a:cs typeface="Calibri"/>
              </a:rPr>
              <a:t>History:</a:t>
            </a:r>
          </a:p>
          <a:p>
            <a:r>
              <a:rPr lang="en-US"/>
              <a:t>2020 – Hospital board made a commitment to improve HE with TIC principles – unique situation with George Floyd's murder</a:t>
            </a:r>
            <a:endParaRPr lang="en-US">
              <a:ea typeface="Calibri"/>
              <a:cs typeface="Calibri"/>
            </a:endParaRPr>
          </a:p>
          <a:p>
            <a:r>
              <a:rPr lang="en-US">
                <a:ea typeface="Calibri"/>
                <a:cs typeface="Calibri"/>
              </a:rPr>
              <a:t>Mission:</a:t>
            </a:r>
          </a:p>
          <a:p>
            <a:r>
              <a:rPr lang="en-US"/>
              <a:t>The Trauma Informed Care and Health Equity ECHO will explore trauma and its impact within patients and healthcare workers as well as the context each of them brings to the healthcare encounter and the larger context of the healthcare system and larger society. Through ECHO sessions, we will broaden and deepen understanding of trauma for improved healthcare outcomes, improved delivery of healthcare, provider/healthcare worker wellbeing. We recognize that trauma is bigger than just a patient experience - it lives within providers/healthcare workers and within our histories and systems. Through appreciating the complexity of trauma and the interrelated factors that influence experiences of trauma and trauma recovery, we aim to take an active role in transforming our healthcare system to promote safety and healing and deconstruct systemic barriers to wellbeing for everyone.</a:t>
            </a:r>
            <a:endParaRPr lang="en-US">
              <a:ea typeface="Calibri"/>
              <a:cs typeface="Calibri"/>
            </a:endParaRPr>
          </a:p>
          <a:p>
            <a:endParaRPr lang="en-US">
              <a:ea typeface="Calibri"/>
              <a:cs typeface="Calibri"/>
            </a:endParaRPr>
          </a:p>
          <a:p>
            <a:r>
              <a:rPr lang="en-US">
                <a:ea typeface="Calibri"/>
                <a:cs typeface="Calibri"/>
              </a:rPr>
              <a:t>Leadership Team: </a:t>
            </a:r>
          </a:p>
          <a:p>
            <a:r>
              <a:rPr lang="en-US">
                <a:ea typeface="Calibri"/>
                <a:cs typeface="Calibri"/>
              </a:rPr>
              <a:t>MDs, PT, Psychology, HE Program Director – Community violence prevention, chaplain, community activist </a:t>
            </a:r>
            <a:endParaRPr lang="en-US"/>
          </a:p>
          <a:p>
            <a:r>
              <a:rPr lang="en-US">
                <a:ea typeface="Calibri"/>
                <a:cs typeface="Calibri"/>
              </a:rPr>
              <a:t>SMEs: yoga/meditation/community activist, MD, chiropractor, invited speakers (primary care, DEI programming, </a:t>
            </a:r>
            <a:r>
              <a:rPr lang="en-US" err="1">
                <a:ea typeface="Calibri"/>
                <a:cs typeface="Calibri"/>
              </a:rPr>
              <a:t>etc</a:t>
            </a:r>
            <a:r>
              <a:rPr lang="en-US">
                <a:ea typeface="Calibri"/>
                <a:cs typeface="Calibri"/>
              </a:rPr>
              <a:t>) </a:t>
            </a:r>
          </a:p>
          <a:p>
            <a:endParaRPr lang="en-US">
              <a:ea typeface="Calibri"/>
              <a:cs typeface="Calibri"/>
            </a:endParaRPr>
          </a:p>
          <a:p>
            <a:r>
              <a:rPr lang="en-US">
                <a:ea typeface="Calibri"/>
                <a:cs typeface="Calibri"/>
              </a:rPr>
              <a:t>Format / Curriculum:</a:t>
            </a:r>
          </a:p>
          <a:p>
            <a:r>
              <a:rPr lang="en-US"/>
              <a:t>TIC ECHO is more about how we process trauma internally ourselves, through our bodies, personal experience. </a:t>
            </a:r>
          </a:p>
          <a:p>
            <a:endParaRPr lang="en-US">
              <a:ea typeface="Calibri"/>
              <a:cs typeface="Calibri"/>
            </a:endParaRPr>
          </a:p>
          <a:p>
            <a:endParaRPr lang="en-US">
              <a:ea typeface="Calibri"/>
              <a:cs typeface="Calibri"/>
            </a:endParaRPr>
          </a:p>
          <a:p>
            <a:r>
              <a:rPr lang="en-US">
                <a:ea typeface="Calibri"/>
                <a:cs typeface="Calibri"/>
              </a:rPr>
              <a:t>Format: we are our own cases, asking participants to delve into deep self-inquiry to better understand how TIC and HE can be better realized in their body, life, and work </a:t>
            </a:r>
          </a:p>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2635551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DE75C-4638-D027-3448-93AB8F889B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1873F1-459E-4C5B-526C-8FD422A77C58}"/>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6473B80E-A7F6-F9A3-6B14-81C9D27FFFB1}"/>
              </a:ext>
            </a:extLst>
          </p:cNvPr>
          <p:cNvSpPr>
            <a:spLocks noGrp="1"/>
          </p:cNvSpPr>
          <p:nvPr>
            <p:ph type="body" idx="1"/>
          </p:nvPr>
        </p:nvSpPr>
        <p:spPr/>
        <p:txBody>
          <a:bodyPr/>
          <a:lstStyle/>
          <a:p>
            <a:r>
              <a:rPr lang="en-US">
                <a:ea typeface="Calibri"/>
                <a:cs typeface="Calibri"/>
              </a:rPr>
              <a:t>Sue</a:t>
            </a:r>
          </a:p>
          <a:p>
            <a:r>
              <a:rPr lang="en-US">
                <a:ea typeface="Calibri"/>
                <a:cs typeface="Calibri"/>
              </a:rPr>
              <a:t>ECHO Format: </a:t>
            </a:r>
            <a:r>
              <a:rPr lang="en-US"/>
              <a:t>– didactic and discussion balance</a:t>
            </a:r>
            <a:endParaRPr lang="en-US">
              <a:ea typeface="Calibri"/>
              <a:cs typeface="Calibri"/>
            </a:endParaRPr>
          </a:p>
          <a:p>
            <a:r>
              <a:rPr lang="en-US"/>
              <a:t>Timing - How often and when? </a:t>
            </a:r>
            <a:endParaRPr lang="en-US">
              <a:ea typeface="Calibri"/>
              <a:cs typeface="Calibri"/>
            </a:endParaRPr>
          </a:p>
          <a:p>
            <a:r>
              <a:rPr lang="en-US"/>
              <a:t>Spokes - Who will you reach out to? </a:t>
            </a:r>
            <a:endParaRPr lang="en-US">
              <a:ea typeface="Calibri"/>
              <a:cs typeface="Calibri"/>
            </a:endParaRPr>
          </a:p>
          <a:p>
            <a:r>
              <a:rPr lang="en-US"/>
              <a:t>CME/CE offerings – what professions? </a:t>
            </a:r>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a:p>
            <a:endParaRPr lang="en-US">
              <a:ea typeface="Calibri"/>
              <a:cs typeface="Calibri"/>
            </a:endParaRPr>
          </a:p>
        </p:txBody>
      </p:sp>
      <p:sp>
        <p:nvSpPr>
          <p:cNvPr id="4" name="Slide Number Placeholder 3">
            <a:extLst>
              <a:ext uri="{FF2B5EF4-FFF2-40B4-BE49-F238E27FC236}">
                <a16:creationId xmlns:a16="http://schemas.microsoft.com/office/drawing/2014/main" id="{4D14742F-9CA6-580E-A117-A554953410EE}"/>
              </a:ext>
            </a:extLst>
          </p:cNvPr>
          <p:cNvSpPr>
            <a:spLocks noGrp="1"/>
          </p:cNvSpPr>
          <p:nvPr>
            <p:ph type="sldNum" sz="quarter" idx="5"/>
          </p:nvPr>
        </p:nvSpPr>
        <p:spPr/>
        <p:txBody>
          <a:bodyPr/>
          <a:lstStyle/>
          <a:p>
            <a:fld id="{871B2431-D351-4C6E-A3CF-9DFAC0E3E050}" type="slidenum">
              <a:rPr lang="cs-CZ" smtClean="0"/>
              <a:t>34</a:t>
            </a:fld>
            <a:endParaRPr lang="cs-CZ"/>
          </a:p>
        </p:txBody>
      </p:sp>
    </p:spTree>
    <p:extLst>
      <p:ext uri="{BB962C8B-B14F-4D97-AF65-F5344CB8AC3E}">
        <p14:creationId xmlns:p14="http://schemas.microsoft.com/office/powerpoint/2010/main" val="1891467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Kate</a:t>
            </a:r>
          </a:p>
        </p:txBody>
      </p:sp>
      <p:sp>
        <p:nvSpPr>
          <p:cNvPr id="4" name="Slide Number Placeholder 3"/>
          <p:cNvSpPr>
            <a:spLocks noGrp="1"/>
          </p:cNvSpPr>
          <p:nvPr>
            <p:ph type="sldNum" sz="quarter" idx="5"/>
          </p:nvPr>
        </p:nvSpPr>
        <p:spPr/>
        <p:txBody>
          <a:bodyPr/>
          <a:lstStyle/>
          <a:p>
            <a:fld id="{871B2431-D351-4C6E-A3CF-9DFAC0E3E050}" type="slidenum">
              <a:rPr lang="cs-CZ" smtClean="0"/>
              <a:t>35</a:t>
            </a:fld>
            <a:endParaRPr lang="cs-CZ"/>
          </a:p>
        </p:txBody>
      </p:sp>
    </p:spTree>
    <p:extLst>
      <p:ext uri="{BB962C8B-B14F-4D97-AF65-F5344CB8AC3E}">
        <p14:creationId xmlns:p14="http://schemas.microsoft.com/office/powerpoint/2010/main" val="4243130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Kate</a:t>
            </a:r>
          </a:p>
          <a:p>
            <a:r>
              <a:rPr lang="en-US">
                <a:ea typeface="Calibri"/>
                <a:cs typeface="Calibri"/>
              </a:rPr>
              <a:t>We're in process!  Share</a:t>
            </a:r>
            <a:r>
              <a:rPr lang="en-US"/>
              <a:t> stories about team process and evolution, debriefing, adapting our process over time w/ feedback from ECHO; doing a “dry-run” w/ presenters; how to engage participants, evaluation and feedback </a:t>
            </a:r>
            <a:endParaRPr lang="en-US">
              <a:ea typeface="Calibri"/>
              <a:cs typeface="Calibri"/>
            </a:endParaRPr>
          </a:p>
          <a:p>
            <a:endParaRPr lang="en-US">
              <a:ea typeface="Calibri"/>
              <a:cs typeface="Calibri"/>
            </a:endParaRPr>
          </a:p>
          <a:p>
            <a:pPr marL="171450" indent="-171450">
              <a:spcBef>
                <a:spcPct val="20000"/>
              </a:spcBef>
              <a:buFont typeface="Arial"/>
              <a:buChar char="•"/>
            </a:pPr>
            <a:r>
              <a:rPr lang="en-US"/>
              <a:t>What makes a successful ECHO?</a:t>
            </a:r>
            <a:endParaRPr lang="en-US">
              <a:ea typeface="Calibri"/>
              <a:cs typeface="Calibri"/>
            </a:endParaRPr>
          </a:p>
          <a:p>
            <a:pPr marL="628650" lvl="1" indent="-171450">
              <a:spcBef>
                <a:spcPct val="20000"/>
              </a:spcBef>
              <a:buFont typeface="Courier New,monospace"/>
              <a:buChar char="o"/>
            </a:pPr>
            <a:r>
              <a:rPr lang="en-US"/>
              <a:t>Attendance</a:t>
            </a:r>
            <a:endParaRPr lang="en-US">
              <a:ea typeface="Calibri"/>
              <a:cs typeface="Calibri"/>
            </a:endParaRPr>
          </a:p>
          <a:p>
            <a:pPr marL="628650" lvl="1" indent="-171450">
              <a:spcBef>
                <a:spcPct val="20000"/>
              </a:spcBef>
              <a:buFont typeface="Courier New,monospace"/>
              <a:buChar char="o"/>
            </a:pPr>
            <a:r>
              <a:rPr lang="en-US"/>
              <a:t>Geographical reach</a:t>
            </a:r>
            <a:endParaRPr lang="en-US">
              <a:ea typeface="Calibri"/>
              <a:cs typeface="Calibri"/>
            </a:endParaRPr>
          </a:p>
          <a:p>
            <a:pPr marL="628650" lvl="1" indent="-171450">
              <a:spcBef>
                <a:spcPct val="20000"/>
              </a:spcBef>
              <a:buFont typeface="Courier New,monospace"/>
              <a:buChar char="o"/>
            </a:pPr>
            <a:r>
              <a:rPr lang="en-US"/>
              <a:t>Engagement of spokes</a:t>
            </a:r>
            <a:endParaRPr lang="en-US">
              <a:ea typeface="Calibri"/>
              <a:cs typeface="Calibri"/>
            </a:endParaRPr>
          </a:p>
          <a:p>
            <a:pPr marL="628650" lvl="1" indent="-171450">
              <a:spcBef>
                <a:spcPct val="20000"/>
              </a:spcBef>
              <a:buFont typeface="Courier New,monospace"/>
              <a:buChar char="o"/>
            </a:pPr>
            <a:r>
              <a:rPr lang="en-US"/>
              <a:t>ECHO team experience</a:t>
            </a:r>
            <a:endParaRPr lang="en-US">
              <a:ea typeface="Calibri"/>
              <a:cs typeface="Calibri"/>
            </a:endParaRPr>
          </a:p>
          <a:p>
            <a:pPr marL="628650" lvl="1" indent="-171450">
              <a:spcBef>
                <a:spcPct val="20000"/>
              </a:spcBef>
              <a:buFont typeface="Courier New,monospace"/>
              <a:buChar char="o"/>
            </a:pPr>
            <a:r>
              <a:rPr lang="en-US"/>
              <a:t>Research outcomes</a:t>
            </a:r>
            <a:endParaRPr lang="en-US">
              <a:ea typeface="Calibri"/>
              <a:cs typeface="Calibri"/>
            </a:endParaRPr>
          </a:p>
          <a:p>
            <a:endParaRPr lang="en-US">
              <a:ea typeface="Calibri"/>
              <a:cs typeface="Calibri"/>
            </a:endParaRPr>
          </a:p>
          <a:p>
            <a:pPr marL="1085850" lvl="2" indent="-171450">
              <a:buFont typeface="Symbol"/>
              <a:buChar char="▪"/>
            </a:pPr>
            <a:r>
              <a:rPr lang="en-US"/>
              <a:t>Impact/evaluation - KSA development in process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71B2431-D351-4C6E-A3CF-9DFAC0E3E050}" type="slidenum">
              <a:rPr lang="cs-CZ" smtClean="0"/>
              <a:t>36</a:t>
            </a:fld>
            <a:endParaRPr lang="cs-CZ"/>
          </a:p>
        </p:txBody>
      </p:sp>
    </p:spTree>
    <p:extLst>
      <p:ext uri="{BB962C8B-B14F-4D97-AF65-F5344CB8AC3E}">
        <p14:creationId xmlns:p14="http://schemas.microsoft.com/office/powerpoint/2010/main" val="21999713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Cat</a:t>
            </a:r>
          </a:p>
        </p:txBody>
      </p:sp>
      <p:sp>
        <p:nvSpPr>
          <p:cNvPr id="4" name="Slide Number Placeholder 3"/>
          <p:cNvSpPr>
            <a:spLocks noGrp="1"/>
          </p:cNvSpPr>
          <p:nvPr>
            <p:ph type="sldNum" sz="quarter" idx="5"/>
          </p:nvPr>
        </p:nvSpPr>
        <p:spPr/>
        <p:txBody>
          <a:bodyPr/>
          <a:lstStyle/>
          <a:p>
            <a:fld id="{871B2431-D351-4C6E-A3CF-9DFAC0E3E050}" type="slidenum">
              <a:rPr lang="cs-CZ" smtClean="0"/>
              <a:t>37</a:t>
            </a:fld>
            <a:endParaRPr lang="cs-CZ"/>
          </a:p>
        </p:txBody>
      </p:sp>
    </p:spTree>
    <p:extLst>
      <p:ext uri="{BB962C8B-B14F-4D97-AF65-F5344CB8AC3E}">
        <p14:creationId xmlns:p14="http://schemas.microsoft.com/office/powerpoint/2010/main" val="39549482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39</a:t>
            </a:fld>
            <a:endParaRPr lang="cs-CZ"/>
          </a:p>
        </p:txBody>
      </p:sp>
    </p:spTree>
    <p:extLst>
      <p:ext uri="{BB962C8B-B14F-4D97-AF65-F5344CB8AC3E}">
        <p14:creationId xmlns:p14="http://schemas.microsoft.com/office/powerpoint/2010/main" val="38947041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40</a:t>
            </a:fld>
            <a:endParaRPr lang="cs-CZ"/>
          </a:p>
        </p:txBody>
      </p:sp>
    </p:spTree>
    <p:extLst>
      <p:ext uri="{BB962C8B-B14F-4D97-AF65-F5344CB8AC3E}">
        <p14:creationId xmlns:p14="http://schemas.microsoft.com/office/powerpoint/2010/main" val="4193019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ea typeface="Calibri"/>
                <a:cs typeface="Calibri"/>
              </a:rPr>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41</a:t>
            </a:fld>
            <a:endParaRPr lang="cs-CZ"/>
          </a:p>
        </p:txBody>
      </p:sp>
    </p:spTree>
    <p:extLst>
      <p:ext uri="{BB962C8B-B14F-4D97-AF65-F5344CB8AC3E}">
        <p14:creationId xmlns:p14="http://schemas.microsoft.com/office/powerpoint/2010/main" val="11126685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4</a:t>
            </a:fld>
            <a:endParaRPr lang="cs-CZ"/>
          </a:p>
        </p:txBody>
      </p:sp>
    </p:spTree>
    <p:extLst>
      <p:ext uri="{BB962C8B-B14F-4D97-AF65-F5344CB8AC3E}">
        <p14:creationId xmlns:p14="http://schemas.microsoft.com/office/powerpoint/2010/main" val="18169671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ea typeface="Calibri"/>
                <a:cs typeface="Calibri"/>
              </a:rPr>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42</a:t>
            </a:fld>
            <a:endParaRPr lang="cs-CZ"/>
          </a:p>
        </p:txBody>
      </p:sp>
    </p:spTree>
    <p:extLst>
      <p:ext uri="{BB962C8B-B14F-4D97-AF65-F5344CB8AC3E}">
        <p14:creationId xmlns:p14="http://schemas.microsoft.com/office/powerpoint/2010/main" val="29843876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custDataLst>
              <p:tags r:id="rId1"/>
            </p:custDataLst>
          </p:nvPr>
        </p:nvSpPr>
        <p:spPr/>
        <p:txBody>
          <a:bodyPr/>
          <a:lstStyle/>
          <a:p>
            <a:r>
              <a:rPr lang="en-US">
                <a:ea typeface="Calibri"/>
                <a:cs typeface="Calibri"/>
              </a:rPr>
              <a:t>Dr Prasad</a:t>
            </a:r>
            <a:endParaRPr lang="en-US"/>
          </a:p>
        </p:txBody>
      </p:sp>
      <p:sp>
        <p:nvSpPr>
          <p:cNvPr id="4" name="Slide Number Placeholder 3"/>
          <p:cNvSpPr>
            <a:spLocks noGrp="1"/>
          </p:cNvSpPr>
          <p:nvPr>
            <p:ph type="sldNum" sz="quarter" idx="10"/>
          </p:nvPr>
        </p:nvSpPr>
        <p:spPr/>
        <p:txBody>
          <a:bodyPr/>
          <a:lstStyle/>
          <a:p>
            <a:pPr defTabSz="465887">
              <a:defRPr/>
            </a:pPr>
            <a:fld id="{0E0579D2-C235-4ED6-AECE-F4AE1A05BE8B}" type="slidenum">
              <a:rPr lang="en-US">
                <a:solidFill>
                  <a:prstClr val="black"/>
                </a:solidFill>
                <a:latin typeface="Calibri" panose="020F0502020204030204"/>
              </a:rPr>
              <a:pPr defTabSz="465887">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39869030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custDataLst>
              <p:tags r:id="rId1"/>
            </p:custDataLst>
          </p:nvPr>
        </p:nvSpPr>
        <p:spPr/>
        <p:txBody>
          <a:bodyPr/>
          <a:lstStyle/>
          <a:p>
            <a:r>
              <a:rPr lang="en-US">
                <a:ea typeface="Calibri"/>
                <a:cs typeface="Calibri"/>
              </a:rPr>
              <a:t>Kate</a:t>
            </a:r>
            <a:endParaRPr lang="en-US"/>
          </a:p>
        </p:txBody>
      </p:sp>
      <p:sp>
        <p:nvSpPr>
          <p:cNvPr id="4" name="Slide Number Placeholder 3"/>
          <p:cNvSpPr>
            <a:spLocks noGrp="1"/>
          </p:cNvSpPr>
          <p:nvPr>
            <p:ph type="sldNum" sz="quarter" idx="10"/>
          </p:nvPr>
        </p:nvSpPr>
        <p:spPr/>
        <p:txBody>
          <a:bodyPr/>
          <a:lstStyle/>
          <a:p>
            <a:pPr defTabSz="465887">
              <a:defRPr/>
            </a:pPr>
            <a:fld id="{0E0579D2-C235-4ED6-AECE-F4AE1A05BE8B}" type="slidenum">
              <a:rPr lang="en-US">
                <a:solidFill>
                  <a:prstClr val="black"/>
                </a:solidFill>
                <a:latin typeface="Calibri" panose="020F0502020204030204"/>
              </a:rPr>
              <a:pPr defTabSz="465887">
                <a:defRPr/>
              </a:pPr>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4935984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custDataLst>
              <p:tags r:id="rId1"/>
            </p:custDataLst>
          </p:nvPr>
        </p:nvSpPr>
        <p:spPr/>
        <p:txBody>
          <a:bodyPr/>
          <a:lstStyle/>
          <a:p>
            <a:r>
              <a:rPr lang="en-US">
                <a:ea typeface="Calibri"/>
                <a:cs typeface="Calibri"/>
              </a:rPr>
              <a:t>Dr Prasad/Kate</a:t>
            </a:r>
            <a:endParaRPr lang="en-US"/>
          </a:p>
        </p:txBody>
      </p:sp>
      <p:sp>
        <p:nvSpPr>
          <p:cNvPr id="4" name="Slide Number Placeholder 3"/>
          <p:cNvSpPr>
            <a:spLocks noGrp="1"/>
          </p:cNvSpPr>
          <p:nvPr>
            <p:ph type="sldNum" sz="quarter" idx="10"/>
          </p:nvPr>
        </p:nvSpPr>
        <p:spPr/>
        <p:txBody>
          <a:bodyPr/>
          <a:lstStyle/>
          <a:p>
            <a:pPr defTabSz="465887">
              <a:defRPr/>
            </a:pPr>
            <a:fld id="{0E0579D2-C235-4ED6-AECE-F4AE1A05BE8B}" type="slidenum">
              <a:rPr lang="en-US">
                <a:solidFill>
                  <a:prstClr val="black"/>
                </a:solidFill>
                <a:latin typeface="Calibri" panose="020F0502020204030204"/>
              </a:rPr>
              <a:pPr defTabSz="465887">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42597424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0579D2-C235-4ED6-AECE-F4AE1A05BE8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9487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5</a:t>
            </a:fld>
            <a:endParaRPr lang="cs-CZ"/>
          </a:p>
        </p:txBody>
      </p:sp>
    </p:spTree>
    <p:extLst>
      <p:ext uri="{BB962C8B-B14F-4D97-AF65-F5344CB8AC3E}">
        <p14:creationId xmlns:p14="http://schemas.microsoft.com/office/powerpoint/2010/main" val="1543509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6</a:t>
            </a:fld>
            <a:endParaRPr lang="cs-CZ"/>
          </a:p>
        </p:txBody>
      </p:sp>
    </p:spTree>
    <p:extLst>
      <p:ext uri="{BB962C8B-B14F-4D97-AF65-F5344CB8AC3E}">
        <p14:creationId xmlns:p14="http://schemas.microsoft.com/office/powerpoint/2010/main" val="266560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7</a:t>
            </a:fld>
            <a:endParaRPr lang="cs-CZ"/>
          </a:p>
        </p:txBody>
      </p:sp>
    </p:spTree>
    <p:extLst>
      <p:ext uri="{BB962C8B-B14F-4D97-AF65-F5344CB8AC3E}">
        <p14:creationId xmlns:p14="http://schemas.microsoft.com/office/powerpoint/2010/main" val="1466177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r>
              <a:rPr lang="en-US"/>
              <a:t>Dr Prasad</a:t>
            </a:r>
          </a:p>
        </p:txBody>
      </p:sp>
    </p:spTree>
    <p:extLst>
      <p:ext uri="{BB962C8B-B14F-4D97-AF65-F5344CB8AC3E}">
        <p14:creationId xmlns:p14="http://schemas.microsoft.com/office/powerpoint/2010/main" val="2863879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a:t>Dr Prasad</a:t>
            </a:r>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287670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2.xml"/><Relationship Id="rId1" Type="http://schemas.openxmlformats.org/officeDocument/2006/relationships/tags" Target="../tags/tag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5.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72C3F9F-AE6C-8848-861E-BF2730DBF989}"/>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5628573" y="2120612"/>
            <a:ext cx="7365312" cy="3938736"/>
          </a:xfrm>
          <a:prstGeom prst="rect">
            <a:avLst/>
          </a:prstGeom>
        </p:spPr>
      </p:pic>
    </p:spTree>
    <p:custDataLst>
      <p:tags r:id="rId1"/>
    </p:custDataLst>
    <p:extLst>
      <p:ext uri="{BB962C8B-B14F-4D97-AF65-F5344CB8AC3E}">
        <p14:creationId xmlns:p14="http://schemas.microsoft.com/office/powerpoint/2010/main" val="1613983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118"/>
        <p:cNvGrpSpPr/>
        <p:nvPr/>
      </p:nvGrpSpPr>
      <p:grpSpPr>
        <a:xfrm>
          <a:off x="0" y="0"/>
          <a:ext cx="0" cy="0"/>
          <a:chOff x="0" y="0"/>
          <a:chExt cx="0" cy="0"/>
        </a:xfrm>
      </p:grpSpPr>
      <p:sp>
        <p:nvSpPr>
          <p:cNvPr id="119" name="Google Shape;119;p24"/>
          <p:cNvSpPr txBox="1">
            <a:spLocks noGrp="1"/>
          </p:cNvSpPr>
          <p:nvPr>
            <p:ph type="body" idx="1"/>
          </p:nvPr>
        </p:nvSpPr>
        <p:spPr>
          <a:xfrm>
            <a:off x="0" y="2"/>
            <a:ext cx="18288000" cy="6882000"/>
          </a:xfrm>
          <a:prstGeom prst="rect">
            <a:avLst/>
          </a:prstGeom>
          <a:noFill/>
          <a:ln>
            <a:noFill/>
          </a:ln>
        </p:spPr>
        <p:txBody>
          <a:bodyPr spcFirstLastPara="1" wrap="square" lIns="68575" tIns="34275" rIns="68575" bIns="34275" anchor="t" anchorCtr="0">
            <a:normAutofit/>
          </a:bodyPr>
          <a:lstStyle>
            <a:lvl1pPr marL="914378" lvl="0" indent="-457188" algn="ctr" rtl="0">
              <a:lnSpc>
                <a:spcPct val="90000"/>
              </a:lnSpc>
              <a:spcBef>
                <a:spcPts val="1601"/>
              </a:spcBef>
              <a:spcAft>
                <a:spcPts val="0"/>
              </a:spcAft>
              <a:buClr>
                <a:srgbClr val="7F7F7F"/>
              </a:buClr>
              <a:buSzPts val="2100"/>
              <a:buNone/>
              <a:defRPr>
                <a:solidFill>
                  <a:srgbClr val="7F7F7F"/>
                </a:solidFill>
              </a:defRPr>
            </a:lvl1pPr>
            <a:lvl2pPr marL="1828755" lvl="1" indent="-634985" algn="l" rtl="0">
              <a:lnSpc>
                <a:spcPct val="90000"/>
              </a:lnSpc>
              <a:spcBef>
                <a:spcPts val="800"/>
              </a:spcBef>
              <a:spcAft>
                <a:spcPts val="0"/>
              </a:spcAft>
              <a:buClr>
                <a:schemeClr val="dk1"/>
              </a:buClr>
              <a:buSzPts val="1400"/>
              <a:buChar char="•"/>
              <a:defRPr/>
            </a:lvl2pPr>
            <a:lvl3pPr marL="2743131" lvl="2" indent="-634985" algn="l" rtl="0">
              <a:lnSpc>
                <a:spcPct val="90000"/>
              </a:lnSpc>
              <a:spcBef>
                <a:spcPts val="800"/>
              </a:spcBef>
              <a:spcAft>
                <a:spcPts val="0"/>
              </a:spcAft>
              <a:buClr>
                <a:schemeClr val="dk1"/>
              </a:buClr>
              <a:buSzPts val="1400"/>
              <a:buChar char="•"/>
              <a:defRPr/>
            </a:lvl3pPr>
            <a:lvl4pPr marL="3657509" lvl="3" indent="-634985" algn="l" rtl="0">
              <a:lnSpc>
                <a:spcPct val="90000"/>
              </a:lnSpc>
              <a:spcBef>
                <a:spcPts val="800"/>
              </a:spcBef>
              <a:spcAft>
                <a:spcPts val="0"/>
              </a:spcAft>
              <a:buClr>
                <a:schemeClr val="dk1"/>
              </a:buClr>
              <a:buSzPts val="1400"/>
              <a:buChar char="•"/>
              <a:defRPr/>
            </a:lvl4pPr>
            <a:lvl5pPr marL="4571886" lvl="4" indent="-634985" algn="l" rtl="0">
              <a:lnSpc>
                <a:spcPct val="90000"/>
              </a:lnSpc>
              <a:spcBef>
                <a:spcPts val="800"/>
              </a:spcBef>
              <a:spcAft>
                <a:spcPts val="0"/>
              </a:spcAft>
              <a:buClr>
                <a:schemeClr val="dk1"/>
              </a:buClr>
              <a:buSzPts val="1400"/>
              <a:buChar char="•"/>
              <a:defRPr/>
            </a:lvl5pPr>
            <a:lvl6pPr marL="5486264" lvl="5" indent="-634985" algn="l" rtl="0">
              <a:lnSpc>
                <a:spcPct val="90000"/>
              </a:lnSpc>
              <a:spcBef>
                <a:spcPts val="800"/>
              </a:spcBef>
              <a:spcAft>
                <a:spcPts val="0"/>
              </a:spcAft>
              <a:buClr>
                <a:schemeClr val="dk1"/>
              </a:buClr>
              <a:buSzPts val="1400"/>
              <a:buChar char="•"/>
              <a:defRPr/>
            </a:lvl6pPr>
            <a:lvl7pPr marL="6400640" lvl="6" indent="-634985" algn="l" rtl="0">
              <a:lnSpc>
                <a:spcPct val="90000"/>
              </a:lnSpc>
              <a:spcBef>
                <a:spcPts val="800"/>
              </a:spcBef>
              <a:spcAft>
                <a:spcPts val="0"/>
              </a:spcAft>
              <a:buClr>
                <a:schemeClr val="dk1"/>
              </a:buClr>
              <a:buSzPts val="1400"/>
              <a:buChar char="•"/>
              <a:defRPr/>
            </a:lvl7pPr>
            <a:lvl8pPr marL="7315017" lvl="7" indent="-634985" algn="l" rtl="0">
              <a:lnSpc>
                <a:spcPct val="90000"/>
              </a:lnSpc>
              <a:spcBef>
                <a:spcPts val="800"/>
              </a:spcBef>
              <a:spcAft>
                <a:spcPts val="0"/>
              </a:spcAft>
              <a:buClr>
                <a:schemeClr val="dk1"/>
              </a:buClr>
              <a:buSzPts val="1400"/>
              <a:buChar char="•"/>
              <a:defRPr/>
            </a:lvl8pPr>
            <a:lvl9pPr marL="8229395" lvl="8" indent="-634985" algn="l" rtl="0">
              <a:lnSpc>
                <a:spcPct val="90000"/>
              </a:lnSpc>
              <a:spcBef>
                <a:spcPts val="800"/>
              </a:spcBef>
              <a:spcAft>
                <a:spcPts val="0"/>
              </a:spcAft>
              <a:buClr>
                <a:schemeClr val="dk1"/>
              </a:buClr>
              <a:buSzPts val="1400"/>
              <a:buChar char="•"/>
              <a:defRPr/>
            </a:lvl9pPr>
          </a:lstStyle>
          <a:p>
            <a:endParaRPr/>
          </a:p>
        </p:txBody>
      </p:sp>
      <p:sp>
        <p:nvSpPr>
          <p:cNvPr id="120" name="Google Shape;120;p24"/>
          <p:cNvSpPr/>
          <p:nvPr/>
        </p:nvSpPr>
        <p:spPr>
          <a:xfrm>
            <a:off x="0" y="6882065"/>
            <a:ext cx="18288000" cy="2383200"/>
          </a:xfrm>
          <a:prstGeom prst="rect">
            <a:avLst/>
          </a:prstGeom>
          <a:solidFill>
            <a:srgbClr val="0075BC"/>
          </a:solidFill>
          <a:ln>
            <a:noFill/>
          </a:ln>
        </p:spPr>
        <p:txBody>
          <a:bodyPr spcFirstLastPara="1" wrap="square" lIns="411450" tIns="68550" rIns="411450" bIns="68550" anchor="ctr" anchorCtr="0">
            <a:noAutofit/>
          </a:bodyPr>
          <a:lstStyle/>
          <a:p>
            <a:pPr marL="0" marR="0" lvl="0" indent="0" algn="l" rtl="0">
              <a:spcBef>
                <a:spcPts val="0"/>
              </a:spcBef>
              <a:spcAft>
                <a:spcPts val="0"/>
              </a:spcAft>
              <a:buNone/>
            </a:pPr>
            <a:endParaRPr sz="2801">
              <a:solidFill>
                <a:schemeClr val="lt1"/>
              </a:solidFill>
              <a:latin typeface="Calibri"/>
              <a:ea typeface="Calibri"/>
              <a:cs typeface="Calibri"/>
              <a:sym typeface="Calibri"/>
            </a:endParaRPr>
          </a:p>
        </p:txBody>
      </p:sp>
      <p:sp>
        <p:nvSpPr>
          <p:cNvPr id="121" name="Google Shape;121;p24"/>
          <p:cNvSpPr txBox="1">
            <a:spLocks noGrp="1"/>
          </p:cNvSpPr>
          <p:nvPr>
            <p:ph type="body" idx="2"/>
          </p:nvPr>
        </p:nvSpPr>
        <p:spPr>
          <a:xfrm>
            <a:off x="1251683" y="7335146"/>
            <a:ext cx="15778800" cy="1471800"/>
          </a:xfrm>
          <a:prstGeom prst="rect">
            <a:avLst/>
          </a:prstGeom>
          <a:noFill/>
          <a:ln>
            <a:noFill/>
          </a:ln>
        </p:spPr>
        <p:txBody>
          <a:bodyPr spcFirstLastPara="1" wrap="square" lIns="68575" tIns="34275" rIns="68575" bIns="34275" anchor="t" anchorCtr="0">
            <a:normAutofit/>
          </a:bodyPr>
          <a:lstStyle>
            <a:lvl1pPr marL="914378" lvl="0" indent="-457188" algn="l" rtl="0">
              <a:lnSpc>
                <a:spcPct val="90000"/>
              </a:lnSpc>
              <a:spcBef>
                <a:spcPts val="1601"/>
              </a:spcBef>
              <a:spcAft>
                <a:spcPts val="0"/>
              </a:spcAft>
              <a:buClr>
                <a:schemeClr val="lt1"/>
              </a:buClr>
              <a:buSzPts val="2100"/>
              <a:buNone/>
              <a:defRPr>
                <a:solidFill>
                  <a:schemeClr val="lt1"/>
                </a:solidFill>
              </a:defRPr>
            </a:lvl1pPr>
            <a:lvl2pPr marL="1828755" lvl="1" indent="-685784" algn="l" rtl="0">
              <a:lnSpc>
                <a:spcPct val="90000"/>
              </a:lnSpc>
              <a:spcBef>
                <a:spcPts val="800"/>
              </a:spcBef>
              <a:spcAft>
                <a:spcPts val="0"/>
              </a:spcAft>
              <a:buClr>
                <a:schemeClr val="lt1"/>
              </a:buClr>
              <a:buSzPts val="1800"/>
              <a:buChar char="•"/>
              <a:defRPr>
                <a:solidFill>
                  <a:schemeClr val="lt1"/>
                </a:solidFill>
              </a:defRPr>
            </a:lvl2pPr>
            <a:lvl3pPr marL="2743131" lvl="2" indent="-647684" algn="l" rtl="0">
              <a:lnSpc>
                <a:spcPct val="90000"/>
              </a:lnSpc>
              <a:spcBef>
                <a:spcPts val="800"/>
              </a:spcBef>
              <a:spcAft>
                <a:spcPts val="0"/>
              </a:spcAft>
              <a:buClr>
                <a:schemeClr val="lt1"/>
              </a:buClr>
              <a:buSzPts val="1500"/>
              <a:buChar char="•"/>
              <a:defRPr>
                <a:solidFill>
                  <a:schemeClr val="lt1"/>
                </a:solidFill>
              </a:defRPr>
            </a:lvl3pPr>
            <a:lvl4pPr marL="3657509" lvl="3" indent="-634985" algn="l" rtl="0">
              <a:lnSpc>
                <a:spcPct val="90000"/>
              </a:lnSpc>
              <a:spcBef>
                <a:spcPts val="800"/>
              </a:spcBef>
              <a:spcAft>
                <a:spcPts val="0"/>
              </a:spcAft>
              <a:buClr>
                <a:schemeClr val="lt1"/>
              </a:buClr>
              <a:buSzPts val="1400"/>
              <a:buChar char="•"/>
              <a:defRPr>
                <a:solidFill>
                  <a:schemeClr val="lt1"/>
                </a:solidFill>
              </a:defRPr>
            </a:lvl4pPr>
            <a:lvl5pPr marL="4571886" lvl="4" indent="-634985" algn="l" rtl="0">
              <a:lnSpc>
                <a:spcPct val="90000"/>
              </a:lnSpc>
              <a:spcBef>
                <a:spcPts val="800"/>
              </a:spcBef>
              <a:spcAft>
                <a:spcPts val="0"/>
              </a:spcAft>
              <a:buClr>
                <a:schemeClr val="lt1"/>
              </a:buClr>
              <a:buSzPts val="1400"/>
              <a:buChar char="•"/>
              <a:defRPr>
                <a:solidFill>
                  <a:schemeClr val="lt1"/>
                </a:solidFill>
              </a:defRPr>
            </a:lvl5pPr>
            <a:lvl6pPr marL="5486264" lvl="5" indent="-634985" algn="l" rtl="0">
              <a:lnSpc>
                <a:spcPct val="90000"/>
              </a:lnSpc>
              <a:spcBef>
                <a:spcPts val="800"/>
              </a:spcBef>
              <a:spcAft>
                <a:spcPts val="0"/>
              </a:spcAft>
              <a:buClr>
                <a:schemeClr val="dk1"/>
              </a:buClr>
              <a:buSzPts val="1400"/>
              <a:buChar char="•"/>
              <a:defRPr/>
            </a:lvl6pPr>
            <a:lvl7pPr marL="6400640" lvl="6" indent="-634985" algn="l" rtl="0">
              <a:lnSpc>
                <a:spcPct val="90000"/>
              </a:lnSpc>
              <a:spcBef>
                <a:spcPts val="800"/>
              </a:spcBef>
              <a:spcAft>
                <a:spcPts val="0"/>
              </a:spcAft>
              <a:buClr>
                <a:schemeClr val="dk1"/>
              </a:buClr>
              <a:buSzPts val="1400"/>
              <a:buChar char="•"/>
              <a:defRPr/>
            </a:lvl7pPr>
            <a:lvl8pPr marL="7315017" lvl="7" indent="-634985" algn="l" rtl="0">
              <a:lnSpc>
                <a:spcPct val="90000"/>
              </a:lnSpc>
              <a:spcBef>
                <a:spcPts val="800"/>
              </a:spcBef>
              <a:spcAft>
                <a:spcPts val="0"/>
              </a:spcAft>
              <a:buClr>
                <a:schemeClr val="dk1"/>
              </a:buClr>
              <a:buSzPts val="1400"/>
              <a:buChar char="•"/>
              <a:defRPr/>
            </a:lvl8pPr>
            <a:lvl9pPr marL="8229395" lvl="8" indent="-634985" algn="l" rtl="0">
              <a:lnSpc>
                <a:spcPct val="90000"/>
              </a:lnSpc>
              <a:spcBef>
                <a:spcPts val="8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12092939" y="9534527"/>
            <a:ext cx="4114800" cy="547800"/>
          </a:xfrm>
          <a:prstGeom prst="rect">
            <a:avLst/>
          </a:prstGeom>
          <a:noFill/>
          <a:ln>
            <a:noFill/>
          </a:ln>
        </p:spPr>
        <p:txBody>
          <a:bodyPr spcFirstLastPara="1" wrap="square" lIns="68575" tIns="34275" rIns="68575" bIns="34275" anchor="ctr"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4"/>
          <p:cNvSpPr txBox="1">
            <a:spLocks noGrp="1"/>
          </p:cNvSpPr>
          <p:nvPr>
            <p:ph type="sldNum" idx="12"/>
          </p:nvPr>
        </p:nvSpPr>
        <p:spPr>
          <a:xfrm>
            <a:off x="16309571" y="9534527"/>
            <a:ext cx="721200" cy="5478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
        <p:nvSpPr>
          <p:cNvPr id="124" name="Google Shape;124;p24"/>
          <p:cNvSpPr/>
          <p:nvPr/>
        </p:nvSpPr>
        <p:spPr>
          <a:xfrm rot="-2700000">
            <a:off x="1384365" y="6561746"/>
            <a:ext cx="640638" cy="640638"/>
          </a:xfrm>
          <a:prstGeom prst="rect">
            <a:avLst/>
          </a:prstGeom>
          <a:solidFill>
            <a:srgbClr val="0075BC"/>
          </a:solidFill>
          <a:ln>
            <a:noFill/>
          </a:ln>
        </p:spPr>
        <p:txBody>
          <a:bodyPr spcFirstLastPara="1" wrap="square" lIns="137150" tIns="68550" rIns="137150" bIns="68550" anchor="ctr" anchorCtr="0">
            <a:noAutofit/>
          </a:bodyPr>
          <a:lstStyle/>
          <a:p>
            <a:pPr marL="0" marR="0" lvl="0" indent="0" algn="ctr" rtl="0">
              <a:spcBef>
                <a:spcPts val="0"/>
              </a:spcBef>
              <a:spcAft>
                <a:spcPts val="0"/>
              </a:spcAft>
              <a:buNone/>
            </a:pPr>
            <a:endParaRPr sz="2801">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38050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83544"/>
            <a:ext cx="155448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26A10937-5A14-4B63-B7B3-A461211060EA}" type="datetime1">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3DA94E-5936-7C41-8B63-D8020E6F7926}" type="slidenum">
              <a:rPr lang="en-US" smtClean="0"/>
              <a:pPr/>
              <a:t>‹#›</a:t>
            </a:fld>
            <a:endParaRPr lang="en-US"/>
          </a:p>
        </p:txBody>
      </p:sp>
    </p:spTree>
    <p:extLst>
      <p:ext uri="{BB962C8B-B14F-4D97-AF65-F5344CB8AC3E}">
        <p14:creationId xmlns:p14="http://schemas.microsoft.com/office/powerpoint/2010/main" val="1259032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90455B-FF01-4113-8FFA-0F0B357726CB}" type="datetime1">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3DA94E-5936-7C41-8B63-D8020E6F7926}" type="slidenum">
              <a:rPr lang="en-US" smtClean="0"/>
              <a:pPr/>
              <a:t>‹#›</a:t>
            </a:fld>
            <a:endParaRPr lang="en-US"/>
          </a:p>
        </p:txBody>
      </p:sp>
    </p:spTree>
    <p:extLst>
      <p:ext uri="{BB962C8B-B14F-4D97-AF65-F5344CB8AC3E}">
        <p14:creationId xmlns:p14="http://schemas.microsoft.com/office/powerpoint/2010/main" val="7170875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7"/>
            <a:ext cx="15773400" cy="2250281"/>
          </a:xfrm>
        </p:spPr>
        <p:txBody>
          <a:bodyPr/>
          <a:lstStyle>
            <a:lvl1pPr marL="0" indent="0">
              <a:buNone/>
              <a:defRPr sz="3600">
                <a:solidFill>
                  <a:schemeClr val="tx1"/>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11B0298-94CD-4295-A598-5AB3A5D22EA4}" type="datetime1">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3DA94E-5936-7C41-8B63-D8020E6F7926}" type="slidenum">
              <a:rPr lang="en-US" smtClean="0"/>
              <a:pPr/>
              <a:t>‹#›</a:t>
            </a:fld>
            <a:endParaRPr lang="en-US"/>
          </a:p>
        </p:txBody>
      </p:sp>
    </p:spTree>
    <p:extLst>
      <p:ext uri="{BB962C8B-B14F-4D97-AF65-F5344CB8AC3E}">
        <p14:creationId xmlns:p14="http://schemas.microsoft.com/office/powerpoint/2010/main" val="4169972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7"/>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7"/>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765FAD-0964-410E-9CF3-80138D9537DC}" type="datetime1">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3DA94E-5936-7C41-8B63-D8020E6F7926}" type="slidenum">
              <a:rPr lang="en-US" smtClean="0"/>
              <a:pPr/>
              <a:t>‹#›</a:t>
            </a:fld>
            <a:endParaRPr lang="en-US"/>
          </a:p>
        </p:txBody>
      </p:sp>
    </p:spTree>
    <p:extLst>
      <p:ext uri="{BB962C8B-B14F-4D97-AF65-F5344CB8AC3E}">
        <p14:creationId xmlns:p14="http://schemas.microsoft.com/office/powerpoint/2010/main" val="80483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9"/>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ED1B36-294C-498C-8C01-3B71E72F9922}" type="datetime1">
              <a:rPr lang="en-US" smtClean="0"/>
              <a:t>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3DA94E-5936-7C41-8B63-D8020E6F7926}" type="slidenum">
              <a:rPr lang="en-US" smtClean="0"/>
              <a:pPr/>
              <a:t>‹#›</a:t>
            </a:fld>
            <a:endParaRPr lang="en-US"/>
          </a:p>
        </p:txBody>
      </p:sp>
    </p:spTree>
    <p:extLst>
      <p:ext uri="{BB962C8B-B14F-4D97-AF65-F5344CB8AC3E}">
        <p14:creationId xmlns:p14="http://schemas.microsoft.com/office/powerpoint/2010/main" val="358783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772B3A-822E-4A76-BB37-623635B2D9FC}" type="datetime1">
              <a:rPr lang="en-US" smtClean="0"/>
              <a:t>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3DA94E-5936-7C41-8B63-D8020E6F7926}" type="slidenum">
              <a:rPr lang="en-US" smtClean="0"/>
              <a:pPr/>
              <a:t>‹#›</a:t>
            </a:fld>
            <a:endParaRPr lang="en-US"/>
          </a:p>
        </p:txBody>
      </p:sp>
    </p:spTree>
    <p:extLst>
      <p:ext uri="{BB962C8B-B14F-4D97-AF65-F5344CB8AC3E}">
        <p14:creationId xmlns:p14="http://schemas.microsoft.com/office/powerpoint/2010/main" val="1574478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5869AB-02CC-4E51-B333-11A5B803A220}" type="datetime1">
              <a:rPr lang="en-US" smtClean="0"/>
              <a:t>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3DA94E-5936-7C41-8B63-D8020E6F7926}" type="slidenum">
              <a:rPr lang="en-US" smtClean="0"/>
              <a:pPr/>
              <a:t>‹#›</a:t>
            </a:fld>
            <a:endParaRPr lang="en-US"/>
          </a:p>
        </p:txBody>
      </p:sp>
    </p:spTree>
    <p:extLst>
      <p:ext uri="{BB962C8B-B14F-4D97-AF65-F5344CB8AC3E}">
        <p14:creationId xmlns:p14="http://schemas.microsoft.com/office/powerpoint/2010/main" val="16996808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731D3B48-9FEB-4580-B42F-A29E5A70F28A}" type="datetime1">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3DA94E-5936-7C41-8B63-D8020E6F7926}" type="slidenum">
              <a:rPr lang="en-US" smtClean="0"/>
              <a:pPr/>
              <a:t>‹#›</a:t>
            </a:fld>
            <a:endParaRPr lang="en-US"/>
          </a:p>
        </p:txBody>
      </p:sp>
    </p:spTree>
    <p:extLst>
      <p:ext uri="{BB962C8B-B14F-4D97-AF65-F5344CB8AC3E}">
        <p14:creationId xmlns:p14="http://schemas.microsoft.com/office/powerpoint/2010/main" val="4049063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noChangeAspect="1"/>
          </p:cNvSpPr>
          <p:nvPr>
            <p:ph type="pic" idx="1"/>
          </p:nvPr>
        </p:nvSpPr>
        <p:spPr>
          <a:xfrm>
            <a:off x="7774782" y="1481139"/>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fld id="{5B4CC9D1-331B-4906-A94B-CEE6D1930F59}" type="datetime1">
              <a:rPr lang="en-US" smtClean="0"/>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3DA94E-5936-7C41-8B63-D8020E6F7926}" type="slidenum">
              <a:rPr lang="en-US" smtClean="0"/>
              <a:pPr/>
              <a:t>‹#›</a:t>
            </a:fld>
            <a:endParaRPr lang="en-US"/>
          </a:p>
        </p:txBody>
      </p:sp>
    </p:spTree>
    <p:extLst>
      <p:ext uri="{BB962C8B-B14F-4D97-AF65-F5344CB8AC3E}">
        <p14:creationId xmlns:p14="http://schemas.microsoft.com/office/powerpoint/2010/main" val="4445710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3D196B-0E99-4905-8C28-5AEA524C973B}" type="datetime1">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3DA94E-5936-7C41-8B63-D8020E6F7926}" type="slidenum">
              <a:rPr lang="en-US" smtClean="0"/>
              <a:pPr/>
              <a:t>‹#›</a:t>
            </a:fld>
            <a:endParaRPr lang="en-US"/>
          </a:p>
        </p:txBody>
      </p:sp>
    </p:spTree>
    <p:extLst>
      <p:ext uri="{BB962C8B-B14F-4D97-AF65-F5344CB8AC3E}">
        <p14:creationId xmlns:p14="http://schemas.microsoft.com/office/powerpoint/2010/main" val="3966026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7"/>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7"/>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2064D2-58C4-4307-84AB-9934311EF399}" type="datetime1">
              <a:rPr lang="en-US" smtClean="0"/>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3DA94E-5936-7C41-8B63-D8020E6F7926}" type="slidenum">
              <a:rPr lang="en-US" smtClean="0"/>
              <a:pPr/>
              <a:t>‹#›</a:t>
            </a:fld>
            <a:endParaRPr lang="en-US"/>
          </a:p>
        </p:txBody>
      </p:sp>
    </p:spTree>
    <p:extLst>
      <p:ext uri="{BB962C8B-B14F-4D97-AF65-F5344CB8AC3E}">
        <p14:creationId xmlns:p14="http://schemas.microsoft.com/office/powerpoint/2010/main" val="501920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hapter_Orange_1">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371602" y="3568050"/>
            <a:ext cx="8397064" cy="4681719"/>
          </a:xfrm>
          <a:prstGeom prst="rect">
            <a:avLst/>
          </a:prstGeom>
        </p:spPr>
        <p:txBody>
          <a:bodyPr anchor="ctr">
            <a:normAutofit/>
          </a:bodyPr>
          <a:lstStyle>
            <a:lvl1pPr algn="l">
              <a:defRPr sz="3600">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B6A91E29-0AE1-42DB-B7F5-C927A727E2D2}" type="datetime1">
              <a:rPr lang="en-US" smtClean="0"/>
              <a:t>2/28/2025</a:t>
            </a:fld>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1600" y="657071"/>
            <a:ext cx="4061012" cy="740240"/>
          </a:xfrm>
          <a:prstGeom prst="rect">
            <a:avLst/>
          </a:prstGeom>
        </p:spPr>
      </p:pic>
      <p:sp>
        <p:nvSpPr>
          <p:cNvPr id="6" name="Slide Number Placeholder 1"/>
          <p:cNvSpPr>
            <a:spLocks noGrp="1"/>
          </p:cNvSpPr>
          <p:nvPr>
            <p:ph type="sldNum" sz="quarter" idx="4"/>
          </p:nvPr>
        </p:nvSpPr>
        <p:spPr>
          <a:xfrm>
            <a:off x="15997883" y="9534529"/>
            <a:ext cx="1032818" cy="547688"/>
          </a:xfrm>
          <a:prstGeom prst="rect">
            <a:avLst/>
          </a:prstGeom>
        </p:spPr>
        <p:txBody>
          <a:bodyPr vert="horz" lIns="91440" tIns="45720" rIns="91440" bIns="45720" rtlCol="0" anchor="ctr"/>
          <a:lstStyle>
            <a:lvl1pPr algn="r">
              <a:defRPr sz="1238">
                <a:solidFill>
                  <a:schemeClr val="bg1"/>
                </a:solidFill>
              </a:defRPr>
            </a:lvl1pPr>
          </a:lstStyle>
          <a:p>
            <a:fld id="{063DA94E-5936-7C41-8B63-D8020E6F7926}" type="slidenum">
              <a:rPr lang="en-US" smtClean="0"/>
              <a:pPr/>
              <a:t>‹#›</a:t>
            </a:fld>
            <a:endParaRPr lang="en-US"/>
          </a:p>
        </p:txBody>
      </p:sp>
    </p:spTree>
    <p:extLst>
      <p:ext uri="{BB962C8B-B14F-4D97-AF65-F5344CB8AC3E}">
        <p14:creationId xmlns:p14="http://schemas.microsoft.com/office/powerpoint/2010/main" val="516631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hapter_Purple_1">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371602" y="3568050"/>
            <a:ext cx="8397064" cy="4681719"/>
          </a:xfrm>
          <a:prstGeom prst="rect">
            <a:avLst/>
          </a:prstGeom>
        </p:spPr>
        <p:txBody>
          <a:bodyPr anchor="ctr">
            <a:normAutofit/>
          </a:bodyPr>
          <a:lstStyle>
            <a:lvl1pPr algn="l">
              <a:defRPr sz="3600">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FE490333-2CCC-4254-92B2-5CEBA7595025}" type="datetime1">
              <a:rPr lang="en-US" smtClean="0"/>
              <a:t>2/28/2025</a:t>
            </a:fld>
            <a:endParaRPr lang="en-US"/>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1600" y="657071"/>
            <a:ext cx="4061012" cy="740240"/>
          </a:xfrm>
          <a:prstGeom prst="rect">
            <a:avLst/>
          </a:prstGeom>
        </p:spPr>
      </p:pic>
      <p:sp>
        <p:nvSpPr>
          <p:cNvPr id="6" name="Slide Number Placeholder 1"/>
          <p:cNvSpPr>
            <a:spLocks noGrp="1"/>
          </p:cNvSpPr>
          <p:nvPr>
            <p:ph type="sldNum" sz="quarter" idx="4"/>
          </p:nvPr>
        </p:nvSpPr>
        <p:spPr>
          <a:xfrm>
            <a:off x="15997883" y="9534529"/>
            <a:ext cx="1032818" cy="547688"/>
          </a:xfrm>
          <a:prstGeom prst="rect">
            <a:avLst/>
          </a:prstGeom>
        </p:spPr>
        <p:txBody>
          <a:bodyPr vert="horz" lIns="91440" tIns="45720" rIns="91440" bIns="45720" rtlCol="0" anchor="ctr"/>
          <a:lstStyle>
            <a:lvl1pPr algn="r">
              <a:defRPr sz="1238">
                <a:solidFill>
                  <a:schemeClr val="bg1"/>
                </a:solidFill>
              </a:defRPr>
            </a:lvl1pPr>
          </a:lstStyle>
          <a:p>
            <a:fld id="{063DA94E-5936-7C41-8B63-D8020E6F7926}" type="slidenum">
              <a:rPr lang="en-US" smtClean="0"/>
              <a:pPr/>
              <a:t>‹#›</a:t>
            </a:fld>
            <a:endParaRPr lang="en-US"/>
          </a:p>
        </p:txBody>
      </p:sp>
    </p:spTree>
    <p:extLst>
      <p:ext uri="{BB962C8B-B14F-4D97-AF65-F5344CB8AC3E}">
        <p14:creationId xmlns:p14="http://schemas.microsoft.com/office/powerpoint/2010/main" val="3023963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hapter_Green_1">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371602" y="3568050"/>
            <a:ext cx="8397064" cy="4681719"/>
          </a:xfrm>
          <a:prstGeom prst="rect">
            <a:avLst/>
          </a:prstGeom>
        </p:spPr>
        <p:txBody>
          <a:bodyPr anchor="ctr">
            <a:normAutofit/>
          </a:bodyPr>
          <a:lstStyle>
            <a:lvl1pPr algn="l">
              <a:defRPr sz="3600">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F3CD3236-A8E2-44DC-B632-B5BEC56911EE}" type="datetime1">
              <a:rPr lang="en-US" smtClean="0"/>
              <a:t>2/28/2025</a:t>
            </a:fld>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1600" y="657071"/>
            <a:ext cx="4061012" cy="740240"/>
          </a:xfrm>
          <a:prstGeom prst="rect">
            <a:avLst/>
          </a:prstGeom>
        </p:spPr>
      </p:pic>
      <p:sp>
        <p:nvSpPr>
          <p:cNvPr id="6" name="Slide Number Placeholder 1"/>
          <p:cNvSpPr>
            <a:spLocks noGrp="1"/>
          </p:cNvSpPr>
          <p:nvPr>
            <p:ph type="sldNum" sz="quarter" idx="4"/>
          </p:nvPr>
        </p:nvSpPr>
        <p:spPr>
          <a:xfrm>
            <a:off x="15997883" y="9534529"/>
            <a:ext cx="1032818" cy="547688"/>
          </a:xfrm>
          <a:prstGeom prst="rect">
            <a:avLst/>
          </a:prstGeom>
        </p:spPr>
        <p:txBody>
          <a:bodyPr vert="horz" lIns="91440" tIns="45720" rIns="91440" bIns="45720" rtlCol="0" anchor="ctr"/>
          <a:lstStyle>
            <a:lvl1pPr algn="r">
              <a:defRPr sz="1238">
                <a:solidFill>
                  <a:schemeClr val="bg1"/>
                </a:solidFill>
              </a:defRPr>
            </a:lvl1pPr>
          </a:lstStyle>
          <a:p>
            <a:fld id="{063DA94E-5936-7C41-8B63-D8020E6F7926}" type="slidenum">
              <a:rPr lang="en-US" smtClean="0"/>
              <a:pPr/>
              <a:t>‹#›</a:t>
            </a:fld>
            <a:endParaRPr lang="en-US"/>
          </a:p>
        </p:txBody>
      </p:sp>
    </p:spTree>
    <p:extLst>
      <p:ext uri="{BB962C8B-B14F-4D97-AF65-F5344CB8AC3E}">
        <p14:creationId xmlns:p14="http://schemas.microsoft.com/office/powerpoint/2010/main" val="42054602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hapter_Blue_1">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1371602" y="3568050"/>
            <a:ext cx="8397064" cy="4681719"/>
          </a:xfrm>
          <a:prstGeom prst="rect">
            <a:avLst/>
          </a:prstGeom>
        </p:spPr>
        <p:txBody>
          <a:bodyPr anchor="ctr">
            <a:normAutofit/>
          </a:bodyPr>
          <a:lstStyle>
            <a:lvl1pPr algn="l">
              <a:defRPr sz="3600">
                <a:solidFill>
                  <a:schemeClr val="bg1"/>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fld id="{FBA872CE-D9E3-4B7F-B2CA-3F37A15CEBEE}" type="datetime1">
              <a:rPr lang="en-US" smtClean="0"/>
              <a:t>2/28/2025</a:t>
            </a:fld>
            <a:endParaRPr lang="en-US"/>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71600" y="657071"/>
            <a:ext cx="4061012" cy="740240"/>
          </a:xfrm>
          <a:prstGeom prst="rect">
            <a:avLst/>
          </a:prstGeom>
        </p:spPr>
      </p:pic>
      <p:sp>
        <p:nvSpPr>
          <p:cNvPr id="6" name="Slide Number Placeholder 1"/>
          <p:cNvSpPr>
            <a:spLocks noGrp="1"/>
          </p:cNvSpPr>
          <p:nvPr>
            <p:ph type="sldNum" sz="quarter" idx="4"/>
          </p:nvPr>
        </p:nvSpPr>
        <p:spPr>
          <a:xfrm>
            <a:off x="15997883" y="9534529"/>
            <a:ext cx="1032818" cy="547688"/>
          </a:xfrm>
          <a:prstGeom prst="rect">
            <a:avLst/>
          </a:prstGeom>
        </p:spPr>
        <p:txBody>
          <a:bodyPr vert="horz" lIns="91440" tIns="45720" rIns="91440" bIns="45720" rtlCol="0" anchor="ctr"/>
          <a:lstStyle>
            <a:lvl1pPr algn="r">
              <a:defRPr sz="1238">
                <a:solidFill>
                  <a:schemeClr val="bg1"/>
                </a:solidFill>
              </a:defRPr>
            </a:lvl1pPr>
          </a:lstStyle>
          <a:p>
            <a:fld id="{063DA94E-5936-7C41-8B63-D8020E6F7926}" type="slidenum">
              <a:rPr lang="en-US" smtClean="0"/>
              <a:pPr/>
              <a:t>‹#›</a:t>
            </a:fld>
            <a:endParaRPr lang="en-US"/>
          </a:p>
        </p:txBody>
      </p:sp>
    </p:spTree>
    <p:extLst>
      <p:ext uri="{BB962C8B-B14F-4D97-AF65-F5344CB8AC3E}">
        <p14:creationId xmlns:p14="http://schemas.microsoft.com/office/powerpoint/2010/main" val="2576340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hapter_Orange_2">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6990586" y="3515873"/>
            <a:ext cx="10040112" cy="4681719"/>
          </a:xfrm>
          <a:prstGeom prst="rect">
            <a:avLst/>
          </a:prstGeom>
        </p:spPr>
        <p:txBody>
          <a:bodyPr anchor="t">
            <a:normAutofit/>
          </a:bodyPr>
          <a:lstStyle>
            <a:lvl1pPr algn="l">
              <a:defRPr sz="3600">
                <a:solidFill>
                  <a:schemeClr val="accent4"/>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fld id="{E022BC1F-F146-4C13-A6B5-0FA5CD4AC8C5}" type="datetime1">
              <a:rPr lang="en-US" smtClean="0"/>
              <a:t>2/28/2025</a:t>
            </a:fld>
            <a:endParaRPr lang="en-US"/>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5840" y="725648"/>
            <a:ext cx="4061012" cy="740238"/>
          </a:xfrm>
          <a:prstGeom prst="rect">
            <a:avLst/>
          </a:prstGeom>
        </p:spPr>
      </p:pic>
      <p:sp>
        <p:nvSpPr>
          <p:cNvPr id="6" name="Slide Number Placeholder 1"/>
          <p:cNvSpPr>
            <a:spLocks noGrp="1"/>
          </p:cNvSpPr>
          <p:nvPr>
            <p:ph type="sldNum" sz="quarter" idx="4"/>
          </p:nvPr>
        </p:nvSpPr>
        <p:spPr>
          <a:xfrm>
            <a:off x="15997883" y="9534529"/>
            <a:ext cx="1032818" cy="547688"/>
          </a:xfrm>
          <a:prstGeom prst="rect">
            <a:avLst/>
          </a:prstGeom>
        </p:spPr>
        <p:txBody>
          <a:bodyPr vert="horz" lIns="91440" tIns="45720" rIns="91440" bIns="45720" rtlCol="0" anchor="ctr"/>
          <a:lstStyle>
            <a:lvl1pPr algn="r">
              <a:defRPr sz="1238">
                <a:solidFill>
                  <a:schemeClr val="tx1">
                    <a:tint val="75000"/>
                  </a:schemeClr>
                </a:solidFill>
              </a:defRPr>
            </a:lvl1pPr>
          </a:lstStyle>
          <a:p>
            <a:fld id="{063DA94E-5936-7C41-8B63-D8020E6F7926}" type="slidenum">
              <a:rPr lang="en-US" smtClean="0"/>
              <a:pPr/>
              <a:t>‹#›</a:t>
            </a:fld>
            <a:endParaRPr lang="en-US"/>
          </a:p>
        </p:txBody>
      </p:sp>
    </p:spTree>
    <p:extLst>
      <p:ext uri="{BB962C8B-B14F-4D97-AF65-F5344CB8AC3E}">
        <p14:creationId xmlns:p14="http://schemas.microsoft.com/office/powerpoint/2010/main" val="2707283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hapter_Purpl_2">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6990586" y="3515873"/>
            <a:ext cx="10040112" cy="4681719"/>
          </a:xfrm>
          <a:prstGeom prst="rect">
            <a:avLst/>
          </a:prstGeom>
        </p:spPr>
        <p:txBody>
          <a:bodyPr anchor="t">
            <a:normAutofit/>
          </a:bodyPr>
          <a:lstStyle>
            <a:lvl1pPr algn="l">
              <a:defRPr sz="3600">
                <a:solidFill>
                  <a:schemeClr val="accent2"/>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fld id="{A3CF915B-5266-4D19-A6E3-D9C0C516912A}" type="datetime1">
              <a:rPr lang="en-US" smtClean="0"/>
              <a:t>2/28/2025</a:t>
            </a:fld>
            <a:endParaRPr lang="en-US"/>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5840" y="725648"/>
            <a:ext cx="4061012" cy="740238"/>
          </a:xfrm>
          <a:prstGeom prst="rect">
            <a:avLst/>
          </a:prstGeom>
        </p:spPr>
      </p:pic>
      <p:sp>
        <p:nvSpPr>
          <p:cNvPr id="6" name="Slide Number Placeholder 1"/>
          <p:cNvSpPr>
            <a:spLocks noGrp="1"/>
          </p:cNvSpPr>
          <p:nvPr>
            <p:ph type="sldNum" sz="quarter" idx="4"/>
          </p:nvPr>
        </p:nvSpPr>
        <p:spPr>
          <a:xfrm>
            <a:off x="15997883" y="9534529"/>
            <a:ext cx="1032818" cy="547688"/>
          </a:xfrm>
          <a:prstGeom prst="rect">
            <a:avLst/>
          </a:prstGeom>
        </p:spPr>
        <p:txBody>
          <a:bodyPr vert="horz" lIns="91440" tIns="45720" rIns="91440" bIns="45720" rtlCol="0" anchor="ctr"/>
          <a:lstStyle>
            <a:lvl1pPr algn="r">
              <a:defRPr sz="1238">
                <a:solidFill>
                  <a:schemeClr val="tx1">
                    <a:tint val="75000"/>
                  </a:schemeClr>
                </a:solidFill>
              </a:defRPr>
            </a:lvl1pPr>
          </a:lstStyle>
          <a:p>
            <a:fld id="{063DA94E-5936-7C41-8B63-D8020E6F7926}" type="slidenum">
              <a:rPr lang="en-US" smtClean="0"/>
              <a:pPr/>
              <a:t>‹#›</a:t>
            </a:fld>
            <a:endParaRPr lang="en-US"/>
          </a:p>
        </p:txBody>
      </p:sp>
    </p:spTree>
    <p:extLst>
      <p:ext uri="{BB962C8B-B14F-4D97-AF65-F5344CB8AC3E}">
        <p14:creationId xmlns:p14="http://schemas.microsoft.com/office/powerpoint/2010/main" val="40814393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hapter_Green_2">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6990586" y="3515873"/>
            <a:ext cx="10040112" cy="4681719"/>
          </a:xfrm>
          <a:prstGeom prst="rect">
            <a:avLst/>
          </a:prstGeom>
        </p:spPr>
        <p:txBody>
          <a:bodyPr anchor="t">
            <a:normAutofit/>
          </a:bodyPr>
          <a:lstStyle>
            <a:lvl1pPr algn="l">
              <a:defRPr sz="3600">
                <a:solidFill>
                  <a:schemeClr val="accent3"/>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fld id="{B55C3D98-7529-4969-9629-753A48EC33AE}" type="datetime1">
              <a:rPr lang="en-US" smtClean="0"/>
              <a:t>2/28/2025</a:t>
            </a:fld>
            <a:endParaRPr lang="en-US"/>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5840" y="725648"/>
            <a:ext cx="4061012" cy="740238"/>
          </a:xfrm>
          <a:prstGeom prst="rect">
            <a:avLst/>
          </a:prstGeom>
        </p:spPr>
      </p:pic>
      <p:sp>
        <p:nvSpPr>
          <p:cNvPr id="6" name="Slide Number Placeholder 1"/>
          <p:cNvSpPr>
            <a:spLocks noGrp="1"/>
          </p:cNvSpPr>
          <p:nvPr>
            <p:ph type="sldNum" sz="quarter" idx="4"/>
          </p:nvPr>
        </p:nvSpPr>
        <p:spPr>
          <a:xfrm>
            <a:off x="15997883" y="9534529"/>
            <a:ext cx="1032818" cy="547688"/>
          </a:xfrm>
          <a:prstGeom prst="rect">
            <a:avLst/>
          </a:prstGeom>
        </p:spPr>
        <p:txBody>
          <a:bodyPr vert="horz" lIns="91440" tIns="45720" rIns="91440" bIns="45720" rtlCol="0" anchor="ctr"/>
          <a:lstStyle>
            <a:lvl1pPr algn="r">
              <a:defRPr sz="1238">
                <a:solidFill>
                  <a:schemeClr val="tx1">
                    <a:tint val="75000"/>
                  </a:schemeClr>
                </a:solidFill>
              </a:defRPr>
            </a:lvl1pPr>
          </a:lstStyle>
          <a:p>
            <a:fld id="{063DA94E-5936-7C41-8B63-D8020E6F7926}" type="slidenum">
              <a:rPr lang="en-US" smtClean="0"/>
              <a:pPr/>
              <a:t>‹#›</a:t>
            </a:fld>
            <a:endParaRPr lang="en-US"/>
          </a:p>
        </p:txBody>
      </p:sp>
    </p:spTree>
    <p:extLst>
      <p:ext uri="{BB962C8B-B14F-4D97-AF65-F5344CB8AC3E}">
        <p14:creationId xmlns:p14="http://schemas.microsoft.com/office/powerpoint/2010/main" val="31399119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hapter_Blue_2">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ctrTitle"/>
          </p:nvPr>
        </p:nvSpPr>
        <p:spPr>
          <a:xfrm>
            <a:off x="6990586" y="3515873"/>
            <a:ext cx="10040112" cy="4681719"/>
          </a:xfrm>
          <a:prstGeom prst="rect">
            <a:avLst/>
          </a:prstGeom>
        </p:spPr>
        <p:txBody>
          <a:bodyPr anchor="t">
            <a:normAutofit/>
          </a:bodyPr>
          <a:lstStyle>
            <a:lvl1pPr algn="l">
              <a:defRPr sz="3600">
                <a:solidFill>
                  <a:schemeClr val="tx2"/>
                </a:solidFill>
              </a:defRPr>
            </a:lvl1pPr>
          </a:lstStyle>
          <a:p>
            <a:r>
              <a:rPr lang="en-US"/>
              <a:t>Click to edit Master title style</a:t>
            </a:r>
          </a:p>
        </p:txBody>
      </p:sp>
      <p:sp>
        <p:nvSpPr>
          <p:cNvPr id="4" name="Date Placeholder 3"/>
          <p:cNvSpPr>
            <a:spLocks noGrp="1"/>
          </p:cNvSpPr>
          <p:nvPr>
            <p:ph type="dt" sz="half" idx="10"/>
          </p:nvPr>
        </p:nvSpPr>
        <p:spPr/>
        <p:txBody>
          <a:bodyPr/>
          <a:lstStyle>
            <a:lvl1pPr>
              <a:defRPr>
                <a:solidFill>
                  <a:schemeClr val="bg1">
                    <a:lumMod val="50000"/>
                  </a:schemeClr>
                </a:solidFill>
              </a:defRPr>
            </a:lvl1pPr>
          </a:lstStyle>
          <a:p>
            <a:fld id="{48FDCB89-FC6A-4AC4-A188-CAF019A2020C}" type="datetime1">
              <a:rPr lang="en-US" smtClean="0"/>
              <a:t>2/28/2025</a:t>
            </a:fld>
            <a:endParaRPr lang="en-US"/>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5840" y="725648"/>
            <a:ext cx="4061012" cy="740238"/>
          </a:xfrm>
          <a:prstGeom prst="rect">
            <a:avLst/>
          </a:prstGeom>
        </p:spPr>
      </p:pic>
      <p:sp>
        <p:nvSpPr>
          <p:cNvPr id="6" name="Slide Number Placeholder 1"/>
          <p:cNvSpPr>
            <a:spLocks noGrp="1"/>
          </p:cNvSpPr>
          <p:nvPr>
            <p:ph type="sldNum" sz="quarter" idx="4"/>
          </p:nvPr>
        </p:nvSpPr>
        <p:spPr>
          <a:xfrm>
            <a:off x="15997883" y="9534529"/>
            <a:ext cx="1032818" cy="547688"/>
          </a:xfrm>
          <a:prstGeom prst="rect">
            <a:avLst/>
          </a:prstGeom>
        </p:spPr>
        <p:txBody>
          <a:bodyPr vert="horz" lIns="91440" tIns="45720" rIns="91440" bIns="45720" rtlCol="0" anchor="ctr"/>
          <a:lstStyle>
            <a:lvl1pPr algn="r">
              <a:defRPr sz="1238">
                <a:solidFill>
                  <a:schemeClr val="tx1">
                    <a:tint val="75000"/>
                  </a:schemeClr>
                </a:solidFill>
              </a:defRPr>
            </a:lvl1pPr>
          </a:lstStyle>
          <a:p>
            <a:fld id="{063DA94E-5936-7C41-8B63-D8020E6F7926}" type="slidenum">
              <a:rPr lang="en-US" smtClean="0"/>
              <a:pPr/>
              <a:t>‹#›</a:t>
            </a:fld>
            <a:endParaRPr lang="en-US"/>
          </a:p>
        </p:txBody>
      </p:sp>
    </p:spTree>
    <p:extLst>
      <p:ext uri="{BB962C8B-B14F-4D97-AF65-F5344CB8AC3E}">
        <p14:creationId xmlns:p14="http://schemas.microsoft.com/office/powerpoint/2010/main" val="38782865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wo_Content_Solid_2">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0" y="5"/>
            <a:ext cx="18288000" cy="6985397"/>
          </a:xfrm>
        </p:spPr>
        <p:txBody>
          <a:bodyPr/>
          <a:lstStyle>
            <a:lvl1pPr marL="0" indent="0" algn="ctr">
              <a:buNone/>
              <a:defRPr baseline="0">
                <a:solidFill>
                  <a:schemeClr val="bg1">
                    <a:lumMod val="50000"/>
                  </a:schemeClr>
                </a:solidFill>
              </a:defRPr>
            </a:lvl1pPr>
          </a:lstStyle>
          <a:p>
            <a:pPr lvl="0"/>
            <a:r>
              <a:rPr lang="en-US"/>
              <a:t>Insert image</a:t>
            </a:r>
          </a:p>
        </p:txBody>
      </p:sp>
      <p:sp>
        <p:nvSpPr>
          <p:cNvPr id="9" name="Rectangle 8"/>
          <p:cNvSpPr/>
          <p:nvPr userDrawn="1"/>
        </p:nvSpPr>
        <p:spPr>
          <a:xfrm>
            <a:off x="0" y="7005770"/>
            <a:ext cx="18288000" cy="2353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308610" rIns="308610" rtlCol="0" anchor="ctr"/>
          <a:lstStyle/>
          <a:p>
            <a:endParaRPr lang="en-US" sz="2025"/>
          </a:p>
        </p:txBody>
      </p:sp>
      <p:sp>
        <p:nvSpPr>
          <p:cNvPr id="11" name="Rectangle 10"/>
          <p:cNvSpPr/>
          <p:nvPr userDrawn="1"/>
        </p:nvSpPr>
        <p:spPr>
          <a:xfrm rot="18900000">
            <a:off x="1487522" y="6743363"/>
            <a:ext cx="854340" cy="6407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5"/>
          </a:p>
        </p:txBody>
      </p:sp>
      <p:sp>
        <p:nvSpPr>
          <p:cNvPr id="4" name="Content Placeholder 3"/>
          <p:cNvSpPr>
            <a:spLocks noGrp="1"/>
          </p:cNvSpPr>
          <p:nvPr>
            <p:ph sz="half" idx="2"/>
          </p:nvPr>
        </p:nvSpPr>
        <p:spPr>
          <a:xfrm>
            <a:off x="812802" y="7277104"/>
            <a:ext cx="16713200" cy="1790699"/>
          </a:xfrm>
        </p:spPr>
        <p:txBody>
          <a:bodyPr anchor="ctr"/>
          <a:lstStyle>
            <a:lvl1pPr marL="0" indent="0">
              <a:buNone/>
              <a:defRPr>
                <a:solidFill>
                  <a:schemeClr val="bg1"/>
                </a:solidFill>
              </a:defRPr>
            </a:lvl1pPr>
            <a:lvl2pPr marL="514350" indent="0">
              <a:buNone/>
              <a:defRPr>
                <a:solidFill>
                  <a:schemeClr val="bg1"/>
                </a:solidFill>
              </a:defRPr>
            </a:lvl2pPr>
            <a:lvl3pPr marL="1028700" indent="0">
              <a:buNone/>
              <a:defRPr>
                <a:solidFill>
                  <a:schemeClr val="bg1"/>
                </a:solidFill>
              </a:defRPr>
            </a:lvl3pPr>
            <a:lvl4pPr marL="1543050" indent="0">
              <a:buNone/>
              <a:defRPr>
                <a:solidFill>
                  <a:schemeClr val="bg1"/>
                </a:solidFill>
              </a:defRPr>
            </a:lvl4pPr>
            <a:lvl5pPr marL="2057400" indent="0">
              <a:buNone/>
              <a:defRPr>
                <a:solidFill>
                  <a:schemeClr val="bg1"/>
                </a:solidFill>
              </a:defRPr>
            </a:lvl5pPr>
          </a:lstStyle>
          <a:p>
            <a:pPr lvl="0"/>
            <a:r>
              <a:rPr lang="en-US"/>
              <a:t>Click to edit Master text styles</a:t>
            </a:r>
          </a:p>
        </p:txBody>
      </p:sp>
      <p:sp>
        <p:nvSpPr>
          <p:cNvPr id="5" name="Date Placeholder 4"/>
          <p:cNvSpPr>
            <a:spLocks noGrp="1"/>
          </p:cNvSpPr>
          <p:nvPr>
            <p:ph type="dt" sz="half" idx="10"/>
          </p:nvPr>
        </p:nvSpPr>
        <p:spPr/>
        <p:txBody>
          <a:bodyPr/>
          <a:lstStyle/>
          <a:p>
            <a:fld id="{CBFFE598-A47E-40C8-8E68-397B403858BD}" type="datetime1">
              <a:rPr lang="en-US" smtClean="0"/>
              <a:t>2/28/2025</a:t>
            </a:fld>
            <a:endParaRPr lang="en-US"/>
          </a:p>
        </p:txBody>
      </p:sp>
      <p:sp>
        <p:nvSpPr>
          <p:cNvPr id="6" name="Slide Number Placeholder 1"/>
          <p:cNvSpPr>
            <a:spLocks noGrp="1"/>
          </p:cNvSpPr>
          <p:nvPr>
            <p:ph type="sldNum" sz="quarter" idx="4"/>
          </p:nvPr>
        </p:nvSpPr>
        <p:spPr>
          <a:xfrm>
            <a:off x="15997883" y="9534529"/>
            <a:ext cx="1032818" cy="547688"/>
          </a:xfrm>
          <a:prstGeom prst="rect">
            <a:avLst/>
          </a:prstGeom>
        </p:spPr>
        <p:txBody>
          <a:bodyPr vert="horz" lIns="91440" tIns="45720" rIns="91440" bIns="45720" rtlCol="0" anchor="ctr"/>
          <a:lstStyle>
            <a:lvl1pPr algn="r">
              <a:defRPr sz="1238">
                <a:solidFill>
                  <a:schemeClr val="tx1">
                    <a:tint val="75000"/>
                  </a:schemeClr>
                </a:solidFill>
              </a:defRPr>
            </a:lvl1pPr>
          </a:lstStyle>
          <a:p>
            <a:fld id="{063DA94E-5936-7C41-8B63-D8020E6F7926}" type="slidenum">
              <a:rPr lang="en-US" smtClean="0"/>
              <a:pPr/>
              <a:t>‹#›</a:t>
            </a:fld>
            <a:endParaRPr lang="en-US"/>
          </a:p>
        </p:txBody>
      </p:sp>
    </p:spTree>
    <p:extLst>
      <p:ext uri="{BB962C8B-B14F-4D97-AF65-F5344CB8AC3E}">
        <p14:creationId xmlns:p14="http://schemas.microsoft.com/office/powerpoint/2010/main" val="8885863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3"/>
            <a:ext cx="18288000" cy="1610831"/>
          </a:xfrm>
          <a:prstGeom prst="rect">
            <a:avLst/>
          </a:prstGeom>
        </p:spPr>
        <p:txBody>
          <a:bodyPr anchor="ctr"/>
          <a:lstStyle>
            <a:lvl1pPr marL="0" indent="0" algn="ctr">
              <a:buNone/>
              <a:defRPr sz="6600" b="1" i="0">
                <a:solidFill>
                  <a:srgbClr val="008C99"/>
                </a:solidFill>
                <a:latin typeface="Arial" panose="020B0604020202020204" pitchFamily="34" charset="0"/>
                <a:cs typeface="Arial" panose="020B0604020202020204" pitchFamily="34" charset="0"/>
              </a:defRPr>
            </a:lvl1pPr>
          </a:lstStyle>
          <a:p>
            <a:pPr lvl="0"/>
            <a:r>
              <a:rPr lang="en-US"/>
              <a:t>Edit Master text styles</a:t>
            </a:r>
          </a:p>
        </p:txBody>
      </p:sp>
      <p:sp>
        <p:nvSpPr>
          <p:cNvPr id="20" name="Text Placeholder 3"/>
          <p:cNvSpPr>
            <a:spLocks noGrp="1"/>
          </p:cNvSpPr>
          <p:nvPr>
            <p:ph type="body" sz="quarter" idx="20"/>
          </p:nvPr>
        </p:nvSpPr>
        <p:spPr>
          <a:xfrm>
            <a:off x="277662" y="1871276"/>
            <a:ext cx="17732678" cy="7607595"/>
          </a:xfrm>
          <a:prstGeom prst="rect">
            <a:avLst/>
          </a:prstGeom>
        </p:spPr>
        <p:txBody>
          <a:bodyPr/>
          <a:lstStyle>
            <a:lvl1pPr marL="342900" indent="-342900">
              <a:buFontTx/>
              <a:buBlip>
                <a:blip r:embed="rId3"/>
              </a:buBlip>
              <a:defRPr b="0" i="0">
                <a:solidFill>
                  <a:srgbClr val="50A5AB"/>
                </a:solidFill>
                <a:latin typeface="Arial" panose="020B0604020202020204" pitchFamily="34" charset="0"/>
                <a:cs typeface="Arial" panose="020B0604020202020204" pitchFamily="34" charset="0"/>
              </a:defRPr>
            </a:lvl1pPr>
            <a:lvl2pPr marL="1028700" indent="-342900">
              <a:buFontTx/>
              <a:buBlip>
                <a:blip r:embed="rId4"/>
              </a:buBlip>
              <a:defRPr b="0" i="0">
                <a:solidFill>
                  <a:srgbClr val="50A5AB"/>
                </a:solidFill>
                <a:latin typeface="Arial" panose="020B0604020202020204" pitchFamily="34" charset="0"/>
                <a:cs typeface="Arial" panose="020B0604020202020204" pitchFamily="34" charset="0"/>
              </a:defRPr>
            </a:lvl2pPr>
            <a:lvl3pPr marL="1714500" indent="-342900">
              <a:buFontTx/>
              <a:buBlip>
                <a:blip r:embed="rId5"/>
              </a:buBlip>
              <a:defRPr b="0" i="0">
                <a:solidFill>
                  <a:srgbClr val="50A5AB"/>
                </a:solidFill>
                <a:latin typeface="Arial" panose="020B0604020202020204" pitchFamily="34" charset="0"/>
                <a:cs typeface="Arial" panose="020B0604020202020204" pitchFamily="34" charset="0"/>
              </a:defRPr>
            </a:lvl3pPr>
            <a:lvl4pPr marL="2400300" indent="-342900">
              <a:buFontTx/>
              <a:buBlip>
                <a:blip r:embed="rId6"/>
              </a:buBlip>
              <a:defRPr b="0" i="0">
                <a:solidFill>
                  <a:srgbClr val="50A5AB"/>
                </a:solidFill>
                <a:latin typeface="Arial" panose="020B0604020202020204" pitchFamily="34" charset="0"/>
                <a:cs typeface="Arial" panose="020B0604020202020204" pitchFamily="34" charset="0"/>
              </a:defRPr>
            </a:lvl4pPr>
            <a:lvl5pPr marL="3086100" indent="-342900">
              <a:buFontTx/>
              <a:buBlip>
                <a:blip r:embed="rId3"/>
              </a:buBlip>
              <a:defRPr b="0" i="0">
                <a:solidFill>
                  <a:srgbClr val="50A5A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p:cNvCxnSpPr/>
          <p:nvPr userDrawn="1"/>
        </p:nvCxnSpPr>
        <p:spPr>
          <a:xfrm>
            <a:off x="0" y="1610832"/>
            <a:ext cx="18288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6537060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Partners">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3"/>
            <a:ext cx="18288000" cy="1610831"/>
          </a:xfrm>
          <a:prstGeom prst="rect">
            <a:avLst/>
          </a:prstGeom>
        </p:spPr>
        <p:txBody>
          <a:bodyPr anchor="ctr"/>
          <a:lstStyle>
            <a:lvl1pPr marL="0" indent="0" algn="ctr">
              <a:buNone/>
              <a:defRPr sz="6600" b="1" i="0">
                <a:solidFill>
                  <a:srgbClr val="008C99"/>
                </a:solidFill>
                <a:latin typeface="Arial" panose="020B0604020202020204" pitchFamily="34" charset="0"/>
                <a:cs typeface="Arial" panose="020B0604020202020204" pitchFamily="34" charset="0"/>
              </a:defRPr>
            </a:lvl1pPr>
          </a:lstStyle>
          <a:p>
            <a:pPr lvl="0"/>
            <a:r>
              <a:rPr lang="en-US"/>
              <a:t>Edit Master text styles</a:t>
            </a:r>
          </a:p>
        </p:txBody>
      </p:sp>
      <p:sp>
        <p:nvSpPr>
          <p:cNvPr id="20" name="Text Placeholder 3"/>
          <p:cNvSpPr>
            <a:spLocks noGrp="1"/>
          </p:cNvSpPr>
          <p:nvPr>
            <p:ph type="body" sz="quarter" idx="20"/>
          </p:nvPr>
        </p:nvSpPr>
        <p:spPr>
          <a:xfrm>
            <a:off x="2286" y="1871276"/>
            <a:ext cx="18283428" cy="2303708"/>
          </a:xfrm>
          <a:prstGeom prst="rect">
            <a:avLst/>
          </a:prstGeom>
        </p:spPr>
        <p:txBody>
          <a:bodyPr>
            <a:spAutoFit/>
          </a:bodyPr>
          <a:lstStyle>
            <a:lvl1pPr marL="342900" indent="-342900">
              <a:spcBef>
                <a:spcPts val="900"/>
              </a:spcBef>
              <a:buFontTx/>
              <a:buBlip>
                <a:blip r:embed="rId3"/>
              </a:buBlip>
              <a:defRPr sz="3000" b="0" i="0">
                <a:solidFill>
                  <a:srgbClr val="1C344D"/>
                </a:solidFill>
                <a:latin typeface="Arial" panose="020B0604020202020204" pitchFamily="34" charset="0"/>
                <a:cs typeface="Arial" panose="020B0604020202020204" pitchFamily="34" charset="0"/>
              </a:defRPr>
            </a:lvl1pPr>
            <a:lvl2pPr marL="1028700" indent="-342900">
              <a:spcBef>
                <a:spcPts val="900"/>
              </a:spcBef>
              <a:buFontTx/>
              <a:buBlip>
                <a:blip r:embed="rId4"/>
              </a:buBlip>
              <a:defRPr sz="2700" b="0" i="0">
                <a:solidFill>
                  <a:srgbClr val="1C344D"/>
                </a:solidFill>
                <a:latin typeface="Arial" panose="020B0604020202020204" pitchFamily="34" charset="0"/>
                <a:cs typeface="Arial" panose="020B0604020202020204" pitchFamily="34" charset="0"/>
              </a:defRPr>
            </a:lvl2pPr>
            <a:lvl3pPr marL="1714500" indent="-342900">
              <a:spcBef>
                <a:spcPts val="900"/>
              </a:spcBef>
              <a:buFontTx/>
              <a:buBlip>
                <a:blip r:embed="rId5"/>
              </a:buBlip>
              <a:defRPr sz="2400" b="0" i="0">
                <a:solidFill>
                  <a:srgbClr val="1C344D"/>
                </a:solidFill>
                <a:latin typeface="Arial" panose="020B0604020202020204" pitchFamily="34" charset="0"/>
                <a:cs typeface="Arial" panose="020B0604020202020204" pitchFamily="34" charset="0"/>
              </a:defRPr>
            </a:lvl3pPr>
            <a:lvl4pPr marL="2400300" indent="-342900">
              <a:spcBef>
                <a:spcPts val="900"/>
              </a:spcBef>
              <a:buFontTx/>
              <a:buBlip>
                <a:blip r:embed="rId6"/>
              </a:buBlip>
              <a:defRPr sz="2100" b="0" i="0">
                <a:solidFill>
                  <a:srgbClr val="1C344D"/>
                </a:solidFill>
                <a:latin typeface="Arial" panose="020B0604020202020204" pitchFamily="34" charset="0"/>
                <a:cs typeface="Arial" panose="020B0604020202020204" pitchFamily="34" charset="0"/>
              </a:defRPr>
            </a:lvl4pPr>
            <a:lvl5pPr marL="3086100" indent="-342900">
              <a:spcBef>
                <a:spcPts val="900"/>
              </a:spcBef>
              <a:buFontTx/>
              <a:buBlip>
                <a:blip r:embed="rId3"/>
              </a:buBlip>
              <a:defRPr sz="2100" b="0" i="0">
                <a:solidFill>
                  <a:srgbClr val="1C344D"/>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1243572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2">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7"/>
            <a:ext cx="18288000" cy="1610831"/>
          </a:xfrm>
          <a:prstGeom prst="rect">
            <a:avLst/>
          </a:prstGeom>
        </p:spPr>
        <p:txBody>
          <a:bodyPr anchor="ctr"/>
          <a:lstStyle>
            <a:lvl1pPr marL="0" indent="0" algn="ctr">
              <a:buNone/>
              <a:defRPr sz="4950" b="1" i="0">
                <a:solidFill>
                  <a:srgbClr val="008C99"/>
                </a:solidFill>
                <a:latin typeface="Arial" panose="020B0604020202020204" pitchFamily="34" charset="0"/>
                <a:cs typeface="Arial" panose="020B0604020202020204" pitchFamily="34" charset="0"/>
              </a:defRPr>
            </a:lvl1pPr>
          </a:lstStyle>
          <a:p>
            <a:pPr lvl="0"/>
            <a:r>
              <a:rPr lang="en-US"/>
              <a:t>Edit Master text styles</a:t>
            </a:r>
          </a:p>
        </p:txBody>
      </p:sp>
      <p:sp>
        <p:nvSpPr>
          <p:cNvPr id="20" name="Text Placeholder 3"/>
          <p:cNvSpPr>
            <a:spLocks noGrp="1"/>
          </p:cNvSpPr>
          <p:nvPr>
            <p:ph type="body" sz="quarter" idx="20"/>
          </p:nvPr>
        </p:nvSpPr>
        <p:spPr>
          <a:xfrm>
            <a:off x="257611" y="1850065"/>
            <a:ext cx="8567417" cy="7607595"/>
          </a:xfrm>
          <a:prstGeom prst="rect">
            <a:avLst/>
          </a:prstGeom>
        </p:spPr>
        <p:txBody>
          <a:bodyPr/>
          <a:lstStyle>
            <a:lvl1pPr marL="257175" indent="-257175">
              <a:buFontTx/>
              <a:buBlip>
                <a:blip r:embed="rId3"/>
              </a:buBlip>
              <a:defRPr b="0" i="0">
                <a:solidFill>
                  <a:srgbClr val="50A5AB"/>
                </a:solidFill>
                <a:latin typeface="Arial" panose="020B0604020202020204" pitchFamily="34" charset="0"/>
                <a:cs typeface="Arial" panose="020B0604020202020204" pitchFamily="34" charset="0"/>
              </a:defRPr>
            </a:lvl1pPr>
            <a:lvl2pPr marL="771525" indent="-257175">
              <a:buFontTx/>
              <a:buBlip>
                <a:blip r:embed="rId4"/>
              </a:buBlip>
              <a:defRPr b="0" i="0">
                <a:solidFill>
                  <a:srgbClr val="50A5AB"/>
                </a:solidFill>
                <a:latin typeface="Arial" panose="020B0604020202020204" pitchFamily="34" charset="0"/>
                <a:cs typeface="Arial" panose="020B0604020202020204" pitchFamily="34" charset="0"/>
              </a:defRPr>
            </a:lvl2pPr>
            <a:lvl3pPr marL="1285875" indent="-257175">
              <a:buFontTx/>
              <a:buBlip>
                <a:blip r:embed="rId5"/>
              </a:buBlip>
              <a:defRPr b="0" i="0">
                <a:solidFill>
                  <a:srgbClr val="50A5AB"/>
                </a:solidFill>
                <a:latin typeface="Arial" panose="020B0604020202020204" pitchFamily="34" charset="0"/>
                <a:cs typeface="Arial" panose="020B0604020202020204" pitchFamily="34" charset="0"/>
              </a:defRPr>
            </a:lvl3pPr>
            <a:lvl4pPr marL="1800225" indent="-257175">
              <a:buFontTx/>
              <a:buBlip>
                <a:blip r:embed="rId6"/>
              </a:buBlip>
              <a:defRPr b="0" i="0">
                <a:solidFill>
                  <a:srgbClr val="50A5AB"/>
                </a:solidFill>
                <a:latin typeface="Arial" panose="020B0604020202020204" pitchFamily="34" charset="0"/>
                <a:cs typeface="Arial" panose="020B0604020202020204" pitchFamily="34" charset="0"/>
              </a:defRPr>
            </a:lvl4pPr>
            <a:lvl5pPr marL="2314575" indent="-257175">
              <a:buFontTx/>
              <a:buBlip>
                <a:blip r:embed="rId3"/>
              </a:buBlip>
              <a:defRPr b="0" i="0">
                <a:solidFill>
                  <a:srgbClr val="50A5A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p:cNvSpPr>
            <a:spLocks noGrp="1"/>
          </p:cNvSpPr>
          <p:nvPr>
            <p:ph type="pic" sz="quarter" idx="21"/>
          </p:nvPr>
        </p:nvSpPr>
        <p:spPr>
          <a:xfrm>
            <a:off x="5412919" y="1935550"/>
            <a:ext cx="8952542" cy="7608260"/>
          </a:xfrm>
          <a:prstGeom prst="rect">
            <a:avLst/>
          </a:prstGeom>
        </p:spPr>
        <p:txBody>
          <a:bodyPr/>
          <a:lstStyle>
            <a:lvl1pPr>
              <a:defRPr>
                <a:ln>
                  <a:noFill/>
                </a:ln>
                <a:solidFill>
                  <a:srgbClr val="50A5AB"/>
                </a:solidFill>
              </a:defRPr>
            </a:lvl1pPr>
          </a:lstStyle>
          <a:p>
            <a:endParaRPr lang="en-US"/>
          </a:p>
        </p:txBody>
      </p:sp>
      <p:cxnSp>
        <p:nvCxnSpPr>
          <p:cNvPr id="6" name="Straight Connector 5"/>
          <p:cNvCxnSpPr/>
          <p:nvPr userDrawn="1"/>
        </p:nvCxnSpPr>
        <p:spPr>
          <a:xfrm>
            <a:off x="0" y="1610832"/>
            <a:ext cx="18288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838833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_2">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3"/>
            <a:ext cx="18288000" cy="1610831"/>
          </a:xfrm>
          <a:prstGeom prst="rect">
            <a:avLst/>
          </a:prstGeom>
        </p:spPr>
        <p:txBody>
          <a:bodyPr anchor="ctr"/>
          <a:lstStyle>
            <a:lvl1pPr marL="0" indent="0" algn="ctr">
              <a:buNone/>
              <a:defRPr sz="5400" b="1">
                <a:solidFill>
                  <a:srgbClr val="008C99"/>
                </a:solidFill>
                <a:latin typeface="Gill Sans MT" panose="020B0502020104020203" pitchFamily="34" charset="0"/>
              </a:defRPr>
            </a:lvl1pPr>
          </a:lstStyle>
          <a:p>
            <a:pPr lvl="0"/>
            <a:r>
              <a:rPr lang="en-US"/>
              <a:t>Edit Master text styles</a:t>
            </a:r>
          </a:p>
        </p:txBody>
      </p:sp>
      <p:sp>
        <p:nvSpPr>
          <p:cNvPr id="20" name="Text Placeholder 3"/>
          <p:cNvSpPr>
            <a:spLocks noGrp="1"/>
          </p:cNvSpPr>
          <p:nvPr>
            <p:ph type="body" sz="quarter" idx="20"/>
          </p:nvPr>
        </p:nvSpPr>
        <p:spPr>
          <a:xfrm>
            <a:off x="257609" y="1850065"/>
            <a:ext cx="8567417" cy="7607595"/>
          </a:xfrm>
          <a:prstGeom prst="rect">
            <a:avLst/>
          </a:prstGeom>
        </p:spPr>
        <p:txBody>
          <a:bodyPr/>
          <a:lstStyle>
            <a:lvl1pPr marL="342900" indent="-342900">
              <a:buFontTx/>
              <a:buBlip>
                <a:blip r:embed="rId2"/>
              </a:buBlip>
              <a:defRPr>
                <a:solidFill>
                  <a:srgbClr val="50A5AB"/>
                </a:solidFill>
              </a:defRPr>
            </a:lvl1pPr>
            <a:lvl2pPr marL="1028700" indent="-342900">
              <a:buFontTx/>
              <a:buBlip>
                <a:blip r:embed="rId3"/>
              </a:buBlip>
              <a:defRPr>
                <a:solidFill>
                  <a:srgbClr val="50A5AB"/>
                </a:solidFill>
              </a:defRPr>
            </a:lvl2pPr>
            <a:lvl3pPr marL="1714500" indent="-342900">
              <a:buFontTx/>
              <a:buBlip>
                <a:blip r:embed="rId4"/>
              </a:buBlip>
              <a:defRPr>
                <a:solidFill>
                  <a:srgbClr val="50A5AB"/>
                </a:solidFill>
              </a:defRPr>
            </a:lvl3pPr>
            <a:lvl4pPr marL="2400300" indent="-342900">
              <a:buFontTx/>
              <a:buBlip>
                <a:blip r:embed="rId5"/>
              </a:buBlip>
              <a:defRPr>
                <a:solidFill>
                  <a:srgbClr val="50A5AB"/>
                </a:solidFill>
              </a:defRPr>
            </a:lvl4pPr>
            <a:lvl5pPr marL="3086100" indent="-342900">
              <a:buFontTx/>
              <a:buBlip>
                <a:blip r:embed="rId2"/>
              </a:buBlip>
              <a:defRPr>
                <a:solidFill>
                  <a:srgbClr val="50A5A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p:cNvSpPr>
            <a:spLocks noGrp="1"/>
          </p:cNvSpPr>
          <p:nvPr>
            <p:ph type="pic" sz="quarter" idx="21"/>
          </p:nvPr>
        </p:nvSpPr>
        <p:spPr>
          <a:xfrm>
            <a:off x="9058942" y="1850066"/>
            <a:ext cx="8952542" cy="7608260"/>
          </a:xfrm>
          <a:prstGeom prst="rect">
            <a:avLst/>
          </a:prstGeom>
        </p:spPr>
        <p:txBody>
          <a:bodyPr/>
          <a:lstStyle>
            <a:lvl1pPr>
              <a:defRPr>
                <a:ln>
                  <a:noFill/>
                </a:ln>
                <a:solidFill>
                  <a:srgbClr val="50A5AB"/>
                </a:solidFill>
              </a:defRPr>
            </a:lvl1pPr>
          </a:lstStyle>
          <a:p>
            <a:endParaRPr lang="en-US"/>
          </a:p>
        </p:txBody>
      </p:sp>
      <p:cxnSp>
        <p:nvCxnSpPr>
          <p:cNvPr id="6" name="Straight Connector 5"/>
          <p:cNvCxnSpPr/>
          <p:nvPr userDrawn="1"/>
        </p:nvCxnSpPr>
        <p:spPr>
          <a:xfrm>
            <a:off x="0" y="1610832"/>
            <a:ext cx="18288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59964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 y="2511"/>
            <a:ext cx="18287999" cy="10281978"/>
          </a:xfrm>
          <a:prstGeom prst="rect">
            <a:avLst/>
          </a:prstGeom>
        </p:spPr>
      </p:pic>
      <p:grpSp>
        <p:nvGrpSpPr>
          <p:cNvPr id="4" name="Group 3"/>
          <p:cNvGrpSpPr/>
          <p:nvPr userDrawn="1"/>
        </p:nvGrpSpPr>
        <p:grpSpPr>
          <a:xfrm>
            <a:off x="598524" y="564109"/>
            <a:ext cx="2904213" cy="693047"/>
            <a:chOff x="881800" y="709946"/>
            <a:chExt cx="5029239" cy="1600203"/>
          </a:xfrm>
        </p:grpSpPr>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1800" y="709946"/>
              <a:ext cx="2228852" cy="1600203"/>
            </a:xfrm>
            <a:prstGeom prst="rect">
              <a:avLst/>
            </a:prstGeom>
          </p:spPr>
        </p:pic>
        <p:pic>
          <p:nvPicPr>
            <p:cNvPr id="6" name="Pictur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629384" y="709946"/>
              <a:ext cx="2281655" cy="1600203"/>
            </a:xfrm>
            <a:prstGeom prst="rect">
              <a:avLst/>
            </a:prstGeom>
          </p:spPr>
        </p:pic>
      </p:grpSp>
      <p:sp>
        <p:nvSpPr>
          <p:cNvPr id="10" name="Text Placeholder 3"/>
          <p:cNvSpPr>
            <a:spLocks noGrp="1"/>
          </p:cNvSpPr>
          <p:nvPr>
            <p:ph type="body" sz="quarter" idx="10"/>
          </p:nvPr>
        </p:nvSpPr>
        <p:spPr>
          <a:xfrm>
            <a:off x="2" y="4581950"/>
            <a:ext cx="16076426" cy="865262"/>
          </a:xfrm>
          <a:prstGeom prst="rect">
            <a:avLst/>
          </a:prstGeom>
        </p:spPr>
        <p:txBody>
          <a:bodyPr anchor="ctr"/>
          <a:lstStyle>
            <a:lvl1pPr marL="0" indent="0" algn="ctr">
              <a:buNone/>
              <a:defRPr sz="5400" b="1">
                <a:solidFill>
                  <a:schemeClr val="tx2"/>
                </a:solidFill>
                <a:latin typeface="Gill Sans MT" panose="020B0502020104020203" pitchFamily="34" charset="0"/>
              </a:defRPr>
            </a:lvl1pPr>
          </a:lstStyle>
          <a:p>
            <a:pPr lvl="0"/>
            <a:r>
              <a:rPr lang="en-US"/>
              <a:t>Edit Master text styles</a:t>
            </a:r>
          </a:p>
        </p:txBody>
      </p:sp>
      <p:sp>
        <p:nvSpPr>
          <p:cNvPr id="11" name="Text Placeholder 5"/>
          <p:cNvSpPr>
            <a:spLocks noGrp="1"/>
          </p:cNvSpPr>
          <p:nvPr>
            <p:ph type="body" sz="quarter" idx="11"/>
          </p:nvPr>
        </p:nvSpPr>
        <p:spPr>
          <a:xfrm>
            <a:off x="0" y="5447210"/>
            <a:ext cx="16076429" cy="873693"/>
          </a:xfrm>
          <a:prstGeom prst="rect">
            <a:avLst/>
          </a:prstGeom>
        </p:spPr>
        <p:txBody>
          <a:bodyPr anchor="ctr"/>
          <a:lstStyle>
            <a:lvl1pPr marL="0" indent="0" algn="ctr">
              <a:buNone/>
              <a:defRPr>
                <a:solidFill>
                  <a:schemeClr val="tx2"/>
                </a:solidFill>
                <a:latin typeface="Gill Sans MT" panose="020B0502020104020203" pitchFamily="34" charset="0"/>
              </a:defRPr>
            </a:lvl1pPr>
          </a:lstStyle>
          <a:p>
            <a:pPr lvl="0"/>
            <a:r>
              <a:rPr lang="en-US"/>
              <a:t>Edit Master text styles</a:t>
            </a:r>
          </a:p>
        </p:txBody>
      </p:sp>
    </p:spTree>
    <p:custDataLst>
      <p:tags r:id="rId1"/>
    </p:custDataLst>
    <p:extLst>
      <p:ext uri="{BB962C8B-B14F-4D97-AF65-F5344CB8AC3E}">
        <p14:creationId xmlns:p14="http://schemas.microsoft.com/office/powerpoint/2010/main" val="20821272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508" y="3"/>
            <a:ext cx="18807546" cy="9696891"/>
          </a:xfrm>
          <a:prstGeom prst="rect">
            <a:avLst/>
          </a:prstGeom>
        </p:spPr>
      </p:pic>
      <p:sp>
        <p:nvSpPr>
          <p:cNvPr id="8" name="Text Placeholder 3"/>
          <p:cNvSpPr>
            <a:spLocks noGrp="1"/>
          </p:cNvSpPr>
          <p:nvPr>
            <p:ph type="body" sz="quarter" idx="10"/>
          </p:nvPr>
        </p:nvSpPr>
        <p:spPr>
          <a:xfrm>
            <a:off x="0" y="3"/>
            <a:ext cx="18288000" cy="1610831"/>
          </a:xfrm>
          <a:prstGeom prst="rect">
            <a:avLst/>
          </a:prstGeom>
        </p:spPr>
        <p:txBody>
          <a:bodyPr anchor="ctr"/>
          <a:lstStyle>
            <a:lvl1pPr marL="0" indent="0" algn="l">
              <a:buNone/>
              <a:defRPr sz="5400" b="1">
                <a:solidFill>
                  <a:srgbClr val="008C99"/>
                </a:solidFill>
                <a:latin typeface="Gill Sans MT" panose="020B0502020104020203" pitchFamily="34" charset="0"/>
              </a:defRPr>
            </a:lvl1pPr>
          </a:lstStyle>
          <a:p>
            <a:pPr lvl="0"/>
            <a:r>
              <a:rPr lang="en-US"/>
              <a:t>Edit Master text styles</a:t>
            </a:r>
          </a:p>
        </p:txBody>
      </p:sp>
      <p:sp>
        <p:nvSpPr>
          <p:cNvPr id="9" name="Text Placeholder 5"/>
          <p:cNvSpPr>
            <a:spLocks noGrp="1"/>
          </p:cNvSpPr>
          <p:nvPr>
            <p:ph type="body" sz="quarter" idx="16"/>
          </p:nvPr>
        </p:nvSpPr>
        <p:spPr>
          <a:xfrm>
            <a:off x="256675" y="1796194"/>
            <a:ext cx="6909665" cy="669980"/>
          </a:xfrm>
          <a:prstGeom prst="rect">
            <a:avLst/>
          </a:prstGeom>
        </p:spPr>
        <p:txBody>
          <a:bodyPr/>
          <a:lstStyle>
            <a:lvl1pPr marL="0" indent="0" algn="l">
              <a:buNone/>
              <a:defRPr>
                <a:solidFill>
                  <a:srgbClr val="50A5AB"/>
                </a:solidFill>
                <a:latin typeface="Gill Sans MT" panose="020B0502020104020203" pitchFamily="34" charset="0"/>
              </a:defRPr>
            </a:lvl1pPr>
          </a:lstStyle>
          <a:p>
            <a:pPr lvl="0"/>
            <a:r>
              <a:rPr lang="en-US"/>
              <a:t>Edit Master text styles</a:t>
            </a:r>
          </a:p>
        </p:txBody>
      </p:sp>
      <p:sp>
        <p:nvSpPr>
          <p:cNvPr id="10" name="Text Placeholder 5"/>
          <p:cNvSpPr>
            <a:spLocks noGrp="1"/>
          </p:cNvSpPr>
          <p:nvPr>
            <p:ph type="body" sz="quarter" idx="19"/>
          </p:nvPr>
        </p:nvSpPr>
        <p:spPr>
          <a:xfrm>
            <a:off x="11101883" y="1796194"/>
            <a:ext cx="6909665" cy="669980"/>
          </a:xfrm>
          <a:prstGeom prst="rect">
            <a:avLst/>
          </a:prstGeom>
        </p:spPr>
        <p:txBody>
          <a:bodyPr/>
          <a:lstStyle>
            <a:lvl1pPr marL="0" indent="0" algn="l">
              <a:buNone/>
              <a:defRPr>
                <a:solidFill>
                  <a:srgbClr val="50A5AB"/>
                </a:solidFill>
                <a:latin typeface="Gill Sans MT" panose="020B0502020104020203" pitchFamily="34" charset="0"/>
              </a:defRPr>
            </a:lvl1pPr>
          </a:lstStyle>
          <a:p>
            <a:pPr lvl="0"/>
            <a:r>
              <a:rPr lang="en-US"/>
              <a:t>Edit Master text styles</a:t>
            </a:r>
          </a:p>
        </p:txBody>
      </p:sp>
      <p:sp>
        <p:nvSpPr>
          <p:cNvPr id="11" name="Text Placeholder 3"/>
          <p:cNvSpPr>
            <a:spLocks noGrp="1"/>
          </p:cNvSpPr>
          <p:nvPr>
            <p:ph type="body" sz="quarter" idx="20"/>
          </p:nvPr>
        </p:nvSpPr>
        <p:spPr>
          <a:xfrm>
            <a:off x="257610" y="2651532"/>
            <a:ext cx="6908801" cy="6678540"/>
          </a:xfrm>
          <a:prstGeom prst="rect">
            <a:avLst/>
          </a:prstGeom>
        </p:spPr>
        <p:txBody>
          <a:bodyPr/>
          <a:lstStyle>
            <a:lvl1pPr marL="342900" indent="-342900">
              <a:buFontTx/>
              <a:buBlip>
                <a:blip r:embed="rId3"/>
              </a:buBlip>
              <a:defRPr>
                <a:solidFill>
                  <a:srgbClr val="50A5AB"/>
                </a:solidFill>
              </a:defRPr>
            </a:lvl1pPr>
            <a:lvl2pPr marL="1028700" indent="-342900">
              <a:buFontTx/>
              <a:buBlip>
                <a:blip r:embed="rId4"/>
              </a:buBlip>
              <a:defRPr>
                <a:solidFill>
                  <a:srgbClr val="50A5AB"/>
                </a:solidFill>
              </a:defRPr>
            </a:lvl2pPr>
            <a:lvl3pPr marL="1714500" indent="-342900">
              <a:buFontTx/>
              <a:buBlip>
                <a:blip r:embed="rId5"/>
              </a:buBlip>
              <a:defRPr>
                <a:solidFill>
                  <a:srgbClr val="50A5AB"/>
                </a:solidFill>
              </a:defRPr>
            </a:lvl3pPr>
            <a:lvl4pPr marL="2400300" indent="-342900">
              <a:buFontTx/>
              <a:buBlip>
                <a:blip r:embed="rId6"/>
              </a:buBlip>
              <a:defRPr>
                <a:solidFill>
                  <a:srgbClr val="50A5AB"/>
                </a:solidFill>
              </a:defRPr>
            </a:lvl4pPr>
            <a:lvl5pPr marL="3086100" indent="-342900">
              <a:buFontTx/>
              <a:buBlip>
                <a:blip r:embed="rId3"/>
              </a:buBlip>
              <a:defRPr>
                <a:solidFill>
                  <a:srgbClr val="50A5A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p:cNvSpPr>
            <a:spLocks noGrp="1"/>
          </p:cNvSpPr>
          <p:nvPr>
            <p:ph type="body" sz="quarter" idx="21"/>
          </p:nvPr>
        </p:nvSpPr>
        <p:spPr>
          <a:xfrm>
            <a:off x="11101883" y="2651532"/>
            <a:ext cx="6908801" cy="6678540"/>
          </a:xfrm>
          <a:prstGeom prst="rect">
            <a:avLst/>
          </a:prstGeom>
        </p:spPr>
        <p:txBody>
          <a:bodyPr/>
          <a:lstStyle>
            <a:lvl1pPr marL="342900" indent="-342900">
              <a:buFontTx/>
              <a:buBlip>
                <a:blip r:embed="rId3"/>
              </a:buBlip>
              <a:defRPr>
                <a:solidFill>
                  <a:srgbClr val="50A5AB"/>
                </a:solidFill>
              </a:defRPr>
            </a:lvl1pPr>
            <a:lvl2pPr marL="1028700" indent="-342900">
              <a:buFontTx/>
              <a:buBlip>
                <a:blip r:embed="rId4"/>
              </a:buBlip>
              <a:defRPr>
                <a:solidFill>
                  <a:srgbClr val="50A5AB"/>
                </a:solidFill>
              </a:defRPr>
            </a:lvl2pPr>
            <a:lvl3pPr marL="1714500" indent="-342900">
              <a:buFontTx/>
              <a:buBlip>
                <a:blip r:embed="rId5"/>
              </a:buBlip>
              <a:defRPr>
                <a:solidFill>
                  <a:srgbClr val="50A5AB"/>
                </a:solidFill>
              </a:defRPr>
            </a:lvl3pPr>
            <a:lvl4pPr marL="2400300" indent="-342900">
              <a:buFontTx/>
              <a:buBlip>
                <a:blip r:embed="rId6"/>
              </a:buBlip>
              <a:defRPr>
                <a:solidFill>
                  <a:srgbClr val="50A5AB"/>
                </a:solidFill>
              </a:defRPr>
            </a:lvl4pPr>
            <a:lvl5pPr marL="3086100" indent="-342900">
              <a:buFontTx/>
              <a:buBlip>
                <a:blip r:embed="rId3"/>
              </a:buBlip>
              <a:defRPr>
                <a:solidFill>
                  <a:srgbClr val="50A5A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a:off x="2" y="1610832"/>
            <a:ext cx="10483703"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443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49408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75356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22279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79211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10986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54553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03616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9796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96429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14190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47450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1">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3"/>
            <a:ext cx="18288000" cy="1610831"/>
          </a:xfrm>
          <a:prstGeom prst="rect">
            <a:avLst/>
          </a:prstGeom>
        </p:spPr>
        <p:txBody>
          <a:bodyPr anchor="ctr"/>
          <a:lstStyle>
            <a:lvl1pPr marL="0" indent="0" algn="ctr">
              <a:buNone/>
              <a:defRPr sz="6600" b="1" i="0">
                <a:solidFill>
                  <a:srgbClr val="008C99"/>
                </a:solidFill>
                <a:latin typeface="Arial" panose="020B0604020202020204" pitchFamily="34" charset="0"/>
                <a:cs typeface="Arial" panose="020B0604020202020204" pitchFamily="34" charset="0"/>
              </a:defRPr>
            </a:lvl1pPr>
          </a:lstStyle>
          <a:p>
            <a:pPr lvl="0"/>
            <a:r>
              <a:rPr lang="en-US"/>
              <a:t>Edit Master text styles</a:t>
            </a:r>
          </a:p>
        </p:txBody>
      </p:sp>
      <p:sp>
        <p:nvSpPr>
          <p:cNvPr id="20" name="Text Placeholder 3"/>
          <p:cNvSpPr>
            <a:spLocks noGrp="1"/>
          </p:cNvSpPr>
          <p:nvPr>
            <p:ph type="body" sz="quarter" idx="20"/>
          </p:nvPr>
        </p:nvSpPr>
        <p:spPr>
          <a:xfrm>
            <a:off x="277662" y="1871276"/>
            <a:ext cx="17732678" cy="7607595"/>
          </a:xfrm>
          <a:prstGeom prst="rect">
            <a:avLst/>
          </a:prstGeom>
        </p:spPr>
        <p:txBody>
          <a:bodyPr/>
          <a:lstStyle>
            <a:lvl1pPr marL="342900" indent="-342900">
              <a:buFontTx/>
              <a:buBlip>
                <a:blip r:embed="rId3"/>
              </a:buBlip>
              <a:defRPr b="0" i="0">
                <a:solidFill>
                  <a:srgbClr val="50A5AB"/>
                </a:solidFill>
                <a:latin typeface="Arial" panose="020B0604020202020204" pitchFamily="34" charset="0"/>
                <a:cs typeface="Arial" panose="020B0604020202020204" pitchFamily="34" charset="0"/>
              </a:defRPr>
            </a:lvl1pPr>
            <a:lvl2pPr marL="1028700" indent="-342900">
              <a:buFontTx/>
              <a:buBlip>
                <a:blip r:embed="rId4"/>
              </a:buBlip>
              <a:defRPr b="0" i="0">
                <a:solidFill>
                  <a:srgbClr val="50A5AB"/>
                </a:solidFill>
                <a:latin typeface="Arial" panose="020B0604020202020204" pitchFamily="34" charset="0"/>
                <a:cs typeface="Arial" panose="020B0604020202020204" pitchFamily="34" charset="0"/>
              </a:defRPr>
            </a:lvl2pPr>
            <a:lvl3pPr marL="1714500" indent="-342900">
              <a:buFontTx/>
              <a:buBlip>
                <a:blip r:embed="rId5"/>
              </a:buBlip>
              <a:defRPr b="0" i="0">
                <a:solidFill>
                  <a:srgbClr val="50A5AB"/>
                </a:solidFill>
                <a:latin typeface="Arial" panose="020B0604020202020204" pitchFamily="34" charset="0"/>
                <a:cs typeface="Arial" panose="020B0604020202020204" pitchFamily="34" charset="0"/>
              </a:defRPr>
            </a:lvl3pPr>
            <a:lvl4pPr marL="2400300" indent="-342900">
              <a:buFontTx/>
              <a:buBlip>
                <a:blip r:embed="rId6"/>
              </a:buBlip>
              <a:defRPr b="0" i="0">
                <a:solidFill>
                  <a:srgbClr val="50A5AB"/>
                </a:solidFill>
                <a:latin typeface="Arial" panose="020B0604020202020204" pitchFamily="34" charset="0"/>
                <a:cs typeface="Arial" panose="020B0604020202020204" pitchFamily="34" charset="0"/>
              </a:defRPr>
            </a:lvl4pPr>
            <a:lvl5pPr marL="3086100" indent="-342900">
              <a:buFontTx/>
              <a:buBlip>
                <a:blip r:embed="rId3"/>
              </a:buBlip>
              <a:defRPr b="0" i="0">
                <a:solidFill>
                  <a:srgbClr val="50A5AB"/>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p:cNvCxnSpPr/>
          <p:nvPr userDrawn="1"/>
        </p:nvCxnSpPr>
        <p:spPr>
          <a:xfrm>
            <a:off x="0" y="1610832"/>
            <a:ext cx="18288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325536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508" y="3"/>
            <a:ext cx="18807546" cy="9696891"/>
          </a:xfrm>
          <a:prstGeom prst="rect">
            <a:avLst/>
          </a:prstGeom>
        </p:spPr>
      </p:pic>
      <p:sp>
        <p:nvSpPr>
          <p:cNvPr id="8" name="Text Placeholder 3"/>
          <p:cNvSpPr>
            <a:spLocks noGrp="1"/>
          </p:cNvSpPr>
          <p:nvPr>
            <p:ph type="body" sz="quarter" idx="10"/>
          </p:nvPr>
        </p:nvSpPr>
        <p:spPr>
          <a:xfrm>
            <a:off x="0" y="3"/>
            <a:ext cx="18288000" cy="1610831"/>
          </a:xfrm>
          <a:prstGeom prst="rect">
            <a:avLst/>
          </a:prstGeom>
        </p:spPr>
        <p:txBody>
          <a:bodyPr anchor="ctr"/>
          <a:lstStyle>
            <a:lvl1pPr marL="0" indent="0" algn="l">
              <a:buNone/>
              <a:defRPr sz="5400" b="1">
                <a:solidFill>
                  <a:srgbClr val="008C99"/>
                </a:solidFill>
                <a:latin typeface="Gill Sans MT" panose="020B0502020104020203" pitchFamily="34" charset="0"/>
              </a:defRPr>
            </a:lvl1pPr>
          </a:lstStyle>
          <a:p>
            <a:pPr lvl="0"/>
            <a:r>
              <a:rPr lang="en-US"/>
              <a:t>Edit Master text styles</a:t>
            </a:r>
          </a:p>
        </p:txBody>
      </p:sp>
      <p:sp>
        <p:nvSpPr>
          <p:cNvPr id="9" name="Text Placeholder 5"/>
          <p:cNvSpPr>
            <a:spLocks noGrp="1"/>
          </p:cNvSpPr>
          <p:nvPr>
            <p:ph type="body" sz="quarter" idx="16"/>
          </p:nvPr>
        </p:nvSpPr>
        <p:spPr>
          <a:xfrm>
            <a:off x="256675" y="1796194"/>
            <a:ext cx="6909665" cy="669980"/>
          </a:xfrm>
          <a:prstGeom prst="rect">
            <a:avLst/>
          </a:prstGeom>
        </p:spPr>
        <p:txBody>
          <a:bodyPr/>
          <a:lstStyle>
            <a:lvl1pPr marL="0" indent="0" algn="l">
              <a:buNone/>
              <a:defRPr>
                <a:solidFill>
                  <a:srgbClr val="50A5AB"/>
                </a:solidFill>
                <a:latin typeface="Gill Sans MT" panose="020B0502020104020203" pitchFamily="34" charset="0"/>
              </a:defRPr>
            </a:lvl1pPr>
          </a:lstStyle>
          <a:p>
            <a:pPr lvl="0"/>
            <a:r>
              <a:rPr lang="en-US"/>
              <a:t>Edit Master text styles</a:t>
            </a:r>
          </a:p>
        </p:txBody>
      </p:sp>
      <p:sp>
        <p:nvSpPr>
          <p:cNvPr id="10" name="Text Placeholder 5"/>
          <p:cNvSpPr>
            <a:spLocks noGrp="1"/>
          </p:cNvSpPr>
          <p:nvPr>
            <p:ph type="body" sz="quarter" idx="19"/>
          </p:nvPr>
        </p:nvSpPr>
        <p:spPr>
          <a:xfrm>
            <a:off x="11101883" y="1796194"/>
            <a:ext cx="6909665" cy="669980"/>
          </a:xfrm>
          <a:prstGeom prst="rect">
            <a:avLst/>
          </a:prstGeom>
        </p:spPr>
        <p:txBody>
          <a:bodyPr/>
          <a:lstStyle>
            <a:lvl1pPr marL="0" indent="0" algn="l">
              <a:buNone/>
              <a:defRPr>
                <a:solidFill>
                  <a:srgbClr val="50A5AB"/>
                </a:solidFill>
                <a:latin typeface="Gill Sans MT" panose="020B0502020104020203" pitchFamily="34" charset="0"/>
              </a:defRPr>
            </a:lvl1pPr>
          </a:lstStyle>
          <a:p>
            <a:pPr lvl="0"/>
            <a:r>
              <a:rPr lang="en-US"/>
              <a:t>Edit Master text styles</a:t>
            </a:r>
          </a:p>
        </p:txBody>
      </p:sp>
      <p:sp>
        <p:nvSpPr>
          <p:cNvPr id="11" name="Text Placeholder 3"/>
          <p:cNvSpPr>
            <a:spLocks noGrp="1"/>
          </p:cNvSpPr>
          <p:nvPr>
            <p:ph type="body" sz="quarter" idx="20"/>
          </p:nvPr>
        </p:nvSpPr>
        <p:spPr>
          <a:xfrm>
            <a:off x="257610" y="2651532"/>
            <a:ext cx="6908801" cy="6678540"/>
          </a:xfrm>
          <a:prstGeom prst="rect">
            <a:avLst/>
          </a:prstGeom>
        </p:spPr>
        <p:txBody>
          <a:bodyPr/>
          <a:lstStyle>
            <a:lvl1pPr marL="342900" indent="-342900">
              <a:buFontTx/>
              <a:buBlip>
                <a:blip r:embed="rId3"/>
              </a:buBlip>
              <a:defRPr>
                <a:solidFill>
                  <a:srgbClr val="50A5AB"/>
                </a:solidFill>
              </a:defRPr>
            </a:lvl1pPr>
            <a:lvl2pPr marL="1028700" indent="-342900">
              <a:buFontTx/>
              <a:buBlip>
                <a:blip r:embed="rId4"/>
              </a:buBlip>
              <a:defRPr>
                <a:solidFill>
                  <a:srgbClr val="50A5AB"/>
                </a:solidFill>
              </a:defRPr>
            </a:lvl2pPr>
            <a:lvl3pPr marL="1714500" indent="-342900">
              <a:buFontTx/>
              <a:buBlip>
                <a:blip r:embed="rId5"/>
              </a:buBlip>
              <a:defRPr>
                <a:solidFill>
                  <a:srgbClr val="50A5AB"/>
                </a:solidFill>
              </a:defRPr>
            </a:lvl3pPr>
            <a:lvl4pPr marL="2400300" indent="-342900">
              <a:buFontTx/>
              <a:buBlip>
                <a:blip r:embed="rId6"/>
              </a:buBlip>
              <a:defRPr>
                <a:solidFill>
                  <a:srgbClr val="50A5AB"/>
                </a:solidFill>
              </a:defRPr>
            </a:lvl4pPr>
            <a:lvl5pPr marL="3086100" indent="-342900">
              <a:buFontTx/>
              <a:buBlip>
                <a:blip r:embed="rId3"/>
              </a:buBlip>
              <a:defRPr>
                <a:solidFill>
                  <a:srgbClr val="50A5A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3"/>
          <p:cNvSpPr>
            <a:spLocks noGrp="1"/>
          </p:cNvSpPr>
          <p:nvPr>
            <p:ph type="body" sz="quarter" idx="21"/>
          </p:nvPr>
        </p:nvSpPr>
        <p:spPr>
          <a:xfrm>
            <a:off x="11101883" y="2651532"/>
            <a:ext cx="6908801" cy="6678540"/>
          </a:xfrm>
          <a:prstGeom prst="rect">
            <a:avLst/>
          </a:prstGeom>
        </p:spPr>
        <p:txBody>
          <a:bodyPr/>
          <a:lstStyle>
            <a:lvl1pPr marL="342900" indent="-342900">
              <a:buFontTx/>
              <a:buBlip>
                <a:blip r:embed="rId3"/>
              </a:buBlip>
              <a:defRPr>
                <a:solidFill>
                  <a:srgbClr val="50A5AB"/>
                </a:solidFill>
              </a:defRPr>
            </a:lvl1pPr>
            <a:lvl2pPr marL="1028700" indent="-342900">
              <a:buFontTx/>
              <a:buBlip>
                <a:blip r:embed="rId4"/>
              </a:buBlip>
              <a:defRPr>
                <a:solidFill>
                  <a:srgbClr val="50A5AB"/>
                </a:solidFill>
              </a:defRPr>
            </a:lvl2pPr>
            <a:lvl3pPr marL="1714500" indent="-342900">
              <a:buFontTx/>
              <a:buBlip>
                <a:blip r:embed="rId5"/>
              </a:buBlip>
              <a:defRPr>
                <a:solidFill>
                  <a:srgbClr val="50A5AB"/>
                </a:solidFill>
              </a:defRPr>
            </a:lvl3pPr>
            <a:lvl4pPr marL="2400300" indent="-342900">
              <a:buFontTx/>
              <a:buBlip>
                <a:blip r:embed="rId6"/>
              </a:buBlip>
              <a:defRPr>
                <a:solidFill>
                  <a:srgbClr val="50A5AB"/>
                </a:solidFill>
              </a:defRPr>
            </a:lvl4pPr>
            <a:lvl5pPr marL="3086100" indent="-342900">
              <a:buFontTx/>
              <a:buBlip>
                <a:blip r:embed="rId3"/>
              </a:buBlip>
              <a:defRPr>
                <a:solidFill>
                  <a:srgbClr val="50A5A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p:cNvCxnSpPr/>
          <p:nvPr userDrawn="1"/>
        </p:nvCxnSpPr>
        <p:spPr>
          <a:xfrm>
            <a:off x="2" y="1610832"/>
            <a:ext cx="10483703"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585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image" Target="../media/image2.png"/><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6" r:id="rId12"/>
    <p:sldLayoutId id="2147483699"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9"/>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7"/>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A920D85-A72B-4468-BFE3-4C61F46AAA2F}" type="datetime1">
              <a:rPr lang="en-US" smtClean="0"/>
              <a:t>2/28/2025</a:t>
            </a:fld>
            <a:endParaRPr 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063DA94E-5936-7C41-8B63-D8020E6F7926}" type="slidenum">
              <a:rPr lang="en-US" smtClean="0"/>
              <a:pPr/>
              <a:t>‹#›</a:t>
            </a:fld>
            <a:endParaRPr lang="en-US"/>
          </a:p>
        </p:txBody>
      </p:sp>
      <p:pic>
        <p:nvPicPr>
          <p:cNvPr id="7" name="Picture 6"/>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257300" y="9526846"/>
            <a:ext cx="4558284" cy="522911"/>
          </a:xfrm>
          <a:prstGeom prst="rect">
            <a:avLst/>
          </a:prstGeom>
        </p:spPr>
      </p:pic>
      <p:cxnSp>
        <p:nvCxnSpPr>
          <p:cNvPr id="8" name="Straight Connector 7"/>
          <p:cNvCxnSpPr/>
          <p:nvPr userDrawn="1"/>
        </p:nvCxnSpPr>
        <p:spPr>
          <a:xfrm>
            <a:off x="1257303" y="9329055"/>
            <a:ext cx="157733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9395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2" r:id="rId21"/>
    <p:sldLayoutId id="2147483683" r:id="rId22"/>
    <p:sldLayoutId id="2147483684" r:id="rId23"/>
    <p:sldLayoutId id="2147483685" r:id="rId24"/>
    <p:sldLayoutId id="2147483702" r:id="rId25"/>
    <p:sldLayoutId id="2147483705" r:id="rId26"/>
  </p:sldLayoutIdLst>
  <p:hf hd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55742020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703" r:id="rId12"/>
    <p:sldLayoutId id="214748370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5.xml"/><Relationship Id="rId1" Type="http://schemas.openxmlformats.org/officeDocument/2006/relationships/tags" Target="../tags/tag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4.xml"/><Relationship Id="rId1" Type="http://schemas.openxmlformats.org/officeDocument/2006/relationships/tags" Target="../tags/tag10.xml"/><Relationship Id="rId4" Type="http://schemas.microsoft.com/office/2018/10/relationships/comments" Target="../comments/modernComment_1CE_1A83930F.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8.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6.xml"/><Relationship Id="rId1" Type="http://schemas.openxmlformats.org/officeDocument/2006/relationships/tags" Target="../tags/tag14.xml"/><Relationship Id="rId5" Type="http://schemas.openxmlformats.org/officeDocument/2006/relationships/image" Target="../media/image39.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microsoft.com/office/2018/10/relationships/comments" Target="../comments/modernComment_37D_D2526BA.xml"/><Relationship Id="rId1" Type="http://schemas.openxmlformats.org/officeDocument/2006/relationships/slideLayout" Target="../slideLayouts/slideLayout15.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 Id="rId9"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microsoft.com/office/2018/10/relationships/comments" Target="../comments/modernComment_37F_E5B331A4.xml"/><Relationship Id="rId1" Type="http://schemas.openxmlformats.org/officeDocument/2006/relationships/slideLayout" Target="../slideLayouts/slideLayout15.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0.xml"/><Relationship Id="rId5" Type="http://schemas.openxmlformats.org/officeDocument/2006/relationships/image" Target="../media/image64.jpeg"/><Relationship Id="rId4" Type="http://schemas.openxmlformats.org/officeDocument/2006/relationships/image" Target="../media/image63.sv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4.xml"/><Relationship Id="rId1" Type="http://schemas.openxmlformats.org/officeDocument/2006/relationships/tags" Target="../tags/tag1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4.xml"/><Relationship Id="rId1" Type="http://schemas.openxmlformats.org/officeDocument/2006/relationships/tags" Target="../tags/tag17.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4.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4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46.xml"/><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51.xml"/><Relationship Id="rId1" Type="http://schemas.openxmlformats.org/officeDocument/2006/relationships/tags" Target="../tags/tag19.xml"/></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41.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3.jpeg"/><Relationship Id="rId7" Type="http://schemas.openxmlformats.org/officeDocument/2006/relationships/diagramQuickStyle" Target="../diagrams/quickStyle3.xml"/><Relationship Id="rId2" Type="http://schemas.openxmlformats.org/officeDocument/2006/relationships/notesSlide" Target="../notesSlides/notesSlide29.xml"/><Relationship Id="rId1" Type="http://schemas.openxmlformats.org/officeDocument/2006/relationships/slideLayout" Target="../slideLayouts/slideLayout4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69.png"/><Relationship Id="rId9" Type="http://schemas.microsoft.com/office/2007/relationships/diagramDrawing" Target="../diagrams/drawing3.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41.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23.jpeg"/><Relationship Id="rId7" Type="http://schemas.openxmlformats.org/officeDocument/2006/relationships/diagramQuickStyle" Target="../diagrams/quickStyle4.xml"/><Relationship Id="rId2" Type="http://schemas.openxmlformats.org/officeDocument/2006/relationships/notesSlide" Target="../notesSlides/notesSlide32.xml"/><Relationship Id="rId1" Type="http://schemas.openxmlformats.org/officeDocument/2006/relationships/slideLayout" Target="../slideLayouts/slideLayout41.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71.png"/><Relationship Id="rId9" Type="http://schemas.microsoft.com/office/2007/relationships/diagramDrawing" Target="../diagrams/drawing4.xml"/></Relationships>
</file>

<file path=ppt/slides/_rels/slide3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3.jpeg"/><Relationship Id="rId7" Type="http://schemas.openxmlformats.org/officeDocument/2006/relationships/diagramColors" Target="../diagrams/colors5.xml"/><Relationship Id="rId2" Type="http://schemas.openxmlformats.org/officeDocument/2006/relationships/notesSlide" Target="../notesSlides/notesSlide33.xml"/><Relationship Id="rId1" Type="http://schemas.openxmlformats.org/officeDocument/2006/relationships/slideLayout" Target="../slideLayouts/slideLayout41.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6.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23.jpeg"/><Relationship Id="rId7" Type="http://schemas.openxmlformats.org/officeDocument/2006/relationships/diagramColors" Target="../diagrams/colors6.xml"/><Relationship Id="rId2" Type="http://schemas.openxmlformats.org/officeDocument/2006/relationships/notesSlide" Target="../notesSlides/notesSlide34.xml"/><Relationship Id="rId1" Type="http://schemas.openxmlformats.org/officeDocument/2006/relationships/slideLayout" Target="../slideLayouts/slideLayout51.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5.xml"/><Relationship Id="rId1" Type="http://schemas.openxmlformats.org/officeDocument/2006/relationships/slideLayout" Target="../slideLayouts/slideLayout41.xml"/><Relationship Id="rId5" Type="http://schemas.openxmlformats.org/officeDocument/2006/relationships/image" Target="../media/image83.png"/><Relationship Id="rId4" Type="http://schemas.openxmlformats.org/officeDocument/2006/relationships/image" Target="../media/image82.jpeg"/></Relationships>
</file>

<file path=ppt/slides/_rels/slide3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46.xml"/><Relationship Id="rId4" Type="http://schemas.openxmlformats.org/officeDocument/2006/relationships/image" Target="../media/image84.jpeg"/></Relationships>
</file>

<file path=ppt/slides/_rels/slide3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7.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20.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0.xml"/><Relationship Id="rId1" Type="http://schemas.openxmlformats.org/officeDocument/2006/relationships/slideLayout" Target="../slideLayouts/slideLayout20.xml"/><Relationship Id="rId5" Type="http://schemas.openxmlformats.org/officeDocument/2006/relationships/image" Target="../media/image90.jpeg"/><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microsoft.com/office/2018/10/relationships/comments" Target="../comments/modernComment_103_75ED2AA6.xml"/><Relationship Id="rId1" Type="http://schemas.openxmlformats.org/officeDocument/2006/relationships/slideLayout" Target="../slideLayouts/slideLayout21.xml"/><Relationship Id="rId4" Type="http://schemas.openxmlformats.org/officeDocument/2006/relationships/hyperlink" Target="https://iecho.org/hom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microsoft.com/office/2018/10/relationships/comments" Target="../comments/modernComment_387_38EA62F4.xml"/><Relationship Id="rId1" Type="http://schemas.openxmlformats.org/officeDocument/2006/relationships/slideLayout" Target="../slideLayouts/slideLayout21.xml"/><Relationship Id="rId4" Type="http://schemas.openxmlformats.org/officeDocument/2006/relationships/hyperlink" Target="https://iecho.org/home" TargetMode="Externa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9.xml"/><Relationship Id="rId1" Type="http://schemas.openxmlformats.org/officeDocument/2006/relationships/tags" Target="../tags/tag2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4.xml"/><Relationship Id="rId1" Type="http://schemas.openxmlformats.org/officeDocument/2006/relationships/tags" Target="../tags/tag2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4.xml"/><Relationship Id="rId1" Type="http://schemas.openxmlformats.org/officeDocument/2006/relationships/tags" Target="../tags/tag25.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ags" Target="../tags/tag27.xml"/></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ags" Target="../tags/tag28.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ags" Target="../tags/tag29.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ags" Target="../tags/tag30.xml"/></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ags" Target="../tags/tag31.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34.xml"/><Relationship Id="rId1" Type="http://schemas.openxmlformats.org/officeDocument/2006/relationships/tags" Target="../tags/tag3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4.xml"/><Relationship Id="rId1" Type="http://schemas.openxmlformats.org/officeDocument/2006/relationships/tags" Target="../tags/tag3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gif"/><Relationship Id="rId1" Type="http://schemas.openxmlformats.org/officeDocument/2006/relationships/slideLayout" Target="../slideLayouts/slideLayout15.xml"/><Relationship Id="rId5" Type="http://schemas.openxmlformats.org/officeDocument/2006/relationships/image" Target="../media/image96.jpeg"/><Relationship Id="rId4" Type="http://schemas.openxmlformats.org/officeDocument/2006/relationships/image" Target="../media/image95.gif"/></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6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60.jpeg"/><Relationship Id="rId1" Type="http://schemas.openxmlformats.org/officeDocument/2006/relationships/slideLayout" Target="../slideLayouts/slideLayout2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0.xml"/><Relationship Id="rId1" Type="http://schemas.openxmlformats.org/officeDocument/2006/relationships/tags" Target="../tags/tag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9258300"/>
            <a:ext cx="18288000" cy="1028700"/>
            <a:chOff x="0" y="0"/>
            <a:chExt cx="12372622" cy="695960"/>
          </a:xfrm>
        </p:grpSpPr>
        <p:sp>
          <p:nvSpPr>
            <p:cNvPr id="3" name="Freeform 3"/>
            <p:cNvSpPr/>
            <p:nvPr/>
          </p:nvSpPr>
          <p:spPr>
            <a:xfrm>
              <a:off x="0" y="0"/>
              <a:ext cx="12372622" cy="695960"/>
            </a:xfrm>
            <a:custGeom>
              <a:avLst/>
              <a:gdLst/>
              <a:ahLst/>
              <a:cxnLst/>
              <a:rect l="l" t="t" r="r" b="b"/>
              <a:pathLst>
                <a:path w="12372622" h="695960">
                  <a:moveTo>
                    <a:pt x="0" y="0"/>
                  </a:moveTo>
                  <a:lnTo>
                    <a:pt x="12372622" y="0"/>
                  </a:lnTo>
                  <a:lnTo>
                    <a:pt x="12372622" y="695960"/>
                  </a:lnTo>
                  <a:lnTo>
                    <a:pt x="0" y="695960"/>
                  </a:lnTo>
                  <a:close/>
                </a:path>
              </a:pathLst>
            </a:custGeom>
            <a:solidFill>
              <a:srgbClr val="A3B18A"/>
            </a:solidFill>
          </p:spPr>
          <p:txBody>
            <a:bodyPr/>
            <a:lstStyle/>
            <a:p>
              <a:endParaRPr lang="en-US"/>
            </a:p>
          </p:txBody>
        </p:sp>
      </p:grpSp>
      <p:pic>
        <p:nvPicPr>
          <p:cNvPr id="6" name="Picture 6"/>
          <p:cNvPicPr>
            <a:picLocks noChangeAspect="1"/>
          </p:cNvPicPr>
          <p:nvPr/>
        </p:nvPicPr>
        <p:blipFill>
          <a:blip r:embed="rId3"/>
          <a:srcRect/>
          <a:stretch>
            <a:fillRect/>
          </a:stretch>
        </p:blipFill>
        <p:spPr>
          <a:xfrm>
            <a:off x="13212377" y="4867204"/>
            <a:ext cx="2390609" cy="3897732"/>
          </a:xfrm>
          <a:prstGeom prst="rect">
            <a:avLst/>
          </a:prstGeom>
        </p:spPr>
      </p:pic>
      <p:pic>
        <p:nvPicPr>
          <p:cNvPr id="7" name="Picture 7"/>
          <p:cNvPicPr>
            <a:picLocks noChangeAspect="1"/>
          </p:cNvPicPr>
          <p:nvPr/>
        </p:nvPicPr>
        <p:blipFill>
          <a:blip r:embed="rId4"/>
          <a:srcRect/>
          <a:stretch>
            <a:fillRect/>
          </a:stretch>
        </p:blipFill>
        <p:spPr>
          <a:xfrm>
            <a:off x="10034371" y="4883249"/>
            <a:ext cx="2390609" cy="3897732"/>
          </a:xfrm>
          <a:prstGeom prst="rect">
            <a:avLst/>
          </a:prstGeom>
        </p:spPr>
      </p:pic>
      <p:sp>
        <p:nvSpPr>
          <p:cNvPr id="10" name="TextBox 10"/>
          <p:cNvSpPr txBox="1"/>
          <p:nvPr/>
        </p:nvSpPr>
        <p:spPr>
          <a:xfrm>
            <a:off x="2776554" y="728542"/>
            <a:ext cx="12734892" cy="826637"/>
          </a:xfrm>
          <a:prstGeom prst="rect">
            <a:avLst/>
          </a:prstGeom>
        </p:spPr>
        <p:txBody>
          <a:bodyPr lIns="0" tIns="0" rIns="0" bIns="0" rtlCol="0" anchor="t">
            <a:spAutoFit/>
          </a:bodyPr>
          <a:lstStyle/>
          <a:p>
            <a:pPr algn="ctr">
              <a:lnSpc>
                <a:spcPts val="7000"/>
              </a:lnSpc>
            </a:pPr>
            <a:endParaRPr lang="en-US" sz="5000">
              <a:solidFill>
                <a:srgbClr val="344E41"/>
              </a:solidFill>
              <a:latin typeface="Raleway"/>
            </a:endParaRPr>
          </a:p>
        </p:txBody>
      </p:sp>
      <p:sp>
        <p:nvSpPr>
          <p:cNvPr id="11" name="TextBox 11"/>
          <p:cNvSpPr txBox="1"/>
          <p:nvPr/>
        </p:nvSpPr>
        <p:spPr>
          <a:xfrm>
            <a:off x="5546501" y="1600775"/>
            <a:ext cx="7191573" cy="574196"/>
          </a:xfrm>
          <a:prstGeom prst="rect">
            <a:avLst/>
          </a:prstGeom>
        </p:spPr>
        <p:txBody>
          <a:bodyPr wrap="square" lIns="0" tIns="0" rIns="0" bIns="0" rtlCol="0" anchor="t">
            <a:spAutoFit/>
          </a:bodyPr>
          <a:lstStyle/>
          <a:p>
            <a:pPr algn="ctr">
              <a:lnSpc>
                <a:spcPts val="4759"/>
              </a:lnSpc>
            </a:pPr>
            <a:endParaRPr lang="en-US" sz="3399">
              <a:solidFill>
                <a:srgbClr val="344E41"/>
              </a:solidFill>
              <a:latin typeface="Canva Sans"/>
            </a:endParaRPr>
          </a:p>
        </p:txBody>
      </p:sp>
      <p:sp>
        <p:nvSpPr>
          <p:cNvPr id="13" name="TextBox 6">
            <a:extLst>
              <a:ext uri="{FF2B5EF4-FFF2-40B4-BE49-F238E27FC236}">
                <a16:creationId xmlns:a16="http://schemas.microsoft.com/office/drawing/2014/main" id="{CE343DE5-A068-0B10-90EC-A7D6FED76EEC}"/>
              </a:ext>
            </a:extLst>
          </p:cNvPr>
          <p:cNvSpPr txBox="1"/>
          <p:nvPr/>
        </p:nvSpPr>
        <p:spPr>
          <a:xfrm>
            <a:off x="5715000" y="9511030"/>
            <a:ext cx="7086600" cy="400622"/>
          </a:xfrm>
          <a:prstGeom prst="rect">
            <a:avLst/>
          </a:prstGeom>
        </p:spPr>
        <p:txBody>
          <a:bodyPr wrap="square" lIns="0" tIns="0" rIns="0" bIns="0" rtlCol="0" anchor="t">
            <a:spAutoFit/>
          </a:bodyPr>
          <a:lstStyle/>
          <a:p>
            <a:pPr algn="ctr">
              <a:lnSpc>
                <a:spcPts val="3359"/>
              </a:lnSpc>
            </a:pPr>
            <a:r>
              <a:rPr lang="en-US" sz="2400" b="1">
                <a:solidFill>
                  <a:srgbClr val="344E41"/>
                </a:solidFill>
                <a:latin typeface="Raleway"/>
              </a:rPr>
              <a:t>Division of Integrative Health and Wellness</a:t>
            </a:r>
          </a:p>
        </p:txBody>
      </p:sp>
      <p:sp>
        <p:nvSpPr>
          <p:cNvPr id="14" name="TextBox 13">
            <a:extLst>
              <a:ext uri="{FF2B5EF4-FFF2-40B4-BE49-F238E27FC236}">
                <a16:creationId xmlns:a16="http://schemas.microsoft.com/office/drawing/2014/main" id="{C4D0A872-2F87-20BA-A3E0-7823DD8BACDC}"/>
              </a:ext>
            </a:extLst>
          </p:cNvPr>
          <p:cNvSpPr txBox="1"/>
          <p:nvPr/>
        </p:nvSpPr>
        <p:spPr>
          <a:xfrm>
            <a:off x="2553452" y="8648700"/>
            <a:ext cx="3390148" cy="614912"/>
          </a:xfrm>
          <a:prstGeom prst="rect">
            <a:avLst/>
          </a:prstGeom>
          <a:noFill/>
        </p:spPr>
        <p:txBody>
          <a:bodyPr wrap="square">
            <a:spAutoFit/>
          </a:bodyPr>
          <a:lstStyle/>
          <a:p>
            <a:pPr algn="ctr">
              <a:lnSpc>
                <a:spcPts val="4759"/>
              </a:lnSpc>
            </a:pPr>
            <a:r>
              <a:rPr lang="en-US" sz="1800" b="1">
                <a:solidFill>
                  <a:srgbClr val="344E41"/>
                </a:solidFill>
                <a:latin typeface="Canva Sans"/>
              </a:rPr>
              <a:t>Arti Prasad, MD, FACP, CPE, CPDC</a:t>
            </a:r>
          </a:p>
        </p:txBody>
      </p:sp>
      <p:sp>
        <p:nvSpPr>
          <p:cNvPr id="15" name="TextBox 14">
            <a:extLst>
              <a:ext uri="{FF2B5EF4-FFF2-40B4-BE49-F238E27FC236}">
                <a16:creationId xmlns:a16="http://schemas.microsoft.com/office/drawing/2014/main" id="{8128B63E-AAE2-1114-C3C2-6DEAAD33376B}"/>
              </a:ext>
            </a:extLst>
          </p:cNvPr>
          <p:cNvSpPr txBox="1"/>
          <p:nvPr/>
        </p:nvSpPr>
        <p:spPr>
          <a:xfrm>
            <a:off x="13252448" y="8636658"/>
            <a:ext cx="2429048" cy="613630"/>
          </a:xfrm>
          <a:prstGeom prst="rect">
            <a:avLst/>
          </a:prstGeom>
          <a:noFill/>
        </p:spPr>
        <p:txBody>
          <a:bodyPr wrap="square">
            <a:spAutoFit/>
          </a:bodyPr>
          <a:lstStyle/>
          <a:p>
            <a:pPr algn="ctr">
              <a:lnSpc>
                <a:spcPts val="4759"/>
              </a:lnSpc>
            </a:pPr>
            <a:r>
              <a:rPr lang="en-US" b="1">
                <a:solidFill>
                  <a:srgbClr val="344E41"/>
                </a:solidFill>
                <a:latin typeface="Canva Sans"/>
              </a:rPr>
              <a:t>Susan Haddow</a:t>
            </a:r>
            <a:r>
              <a:rPr lang="en-US" sz="1800" b="1">
                <a:solidFill>
                  <a:srgbClr val="344E41"/>
                </a:solidFill>
                <a:latin typeface="Canva Sans"/>
              </a:rPr>
              <a:t>, MD</a:t>
            </a:r>
          </a:p>
        </p:txBody>
      </p:sp>
      <p:sp>
        <p:nvSpPr>
          <p:cNvPr id="16" name="TextBox 15">
            <a:extLst>
              <a:ext uri="{FF2B5EF4-FFF2-40B4-BE49-F238E27FC236}">
                <a16:creationId xmlns:a16="http://schemas.microsoft.com/office/drawing/2014/main" id="{612D5E7C-7DFC-331E-0CF6-6C4E29A31CF7}"/>
              </a:ext>
            </a:extLst>
          </p:cNvPr>
          <p:cNvSpPr txBox="1"/>
          <p:nvPr/>
        </p:nvSpPr>
        <p:spPr>
          <a:xfrm>
            <a:off x="10074440" y="8671214"/>
            <a:ext cx="2390609" cy="613630"/>
          </a:xfrm>
          <a:prstGeom prst="rect">
            <a:avLst/>
          </a:prstGeom>
          <a:noFill/>
        </p:spPr>
        <p:txBody>
          <a:bodyPr wrap="square">
            <a:spAutoFit/>
          </a:bodyPr>
          <a:lstStyle/>
          <a:p>
            <a:pPr algn="ctr">
              <a:lnSpc>
                <a:spcPts val="4759"/>
              </a:lnSpc>
            </a:pPr>
            <a:r>
              <a:rPr lang="en-US" b="1">
                <a:solidFill>
                  <a:srgbClr val="344E41"/>
                </a:solidFill>
                <a:latin typeface="Canva Sans"/>
              </a:rPr>
              <a:t>Kate Shafto,</a:t>
            </a:r>
            <a:r>
              <a:rPr lang="en-US" sz="1800" b="1">
                <a:solidFill>
                  <a:srgbClr val="344E41"/>
                </a:solidFill>
                <a:latin typeface="Canva Sans"/>
              </a:rPr>
              <a:t> MD</a:t>
            </a:r>
          </a:p>
        </p:txBody>
      </p:sp>
      <p:sp>
        <p:nvSpPr>
          <p:cNvPr id="17" name="TextBox 16">
            <a:extLst>
              <a:ext uri="{FF2B5EF4-FFF2-40B4-BE49-F238E27FC236}">
                <a16:creationId xmlns:a16="http://schemas.microsoft.com/office/drawing/2014/main" id="{FC52A5E8-D92E-E6F8-3681-4DDA44313BA0}"/>
              </a:ext>
            </a:extLst>
          </p:cNvPr>
          <p:cNvSpPr txBox="1"/>
          <p:nvPr/>
        </p:nvSpPr>
        <p:spPr>
          <a:xfrm>
            <a:off x="5562600" y="8652703"/>
            <a:ext cx="4291269" cy="613630"/>
          </a:xfrm>
          <a:prstGeom prst="rect">
            <a:avLst/>
          </a:prstGeom>
          <a:noFill/>
        </p:spPr>
        <p:txBody>
          <a:bodyPr wrap="square">
            <a:spAutoFit/>
          </a:bodyPr>
          <a:lstStyle/>
          <a:p>
            <a:pPr algn="ctr">
              <a:lnSpc>
                <a:spcPts val="4759"/>
              </a:lnSpc>
            </a:pPr>
            <a:r>
              <a:rPr lang="en-US" sz="1800" b="1">
                <a:solidFill>
                  <a:srgbClr val="344E41"/>
                </a:solidFill>
                <a:latin typeface="Canva Sans"/>
              </a:rPr>
              <a:t>Catherine Justice, DPT, C-IAYT</a:t>
            </a:r>
          </a:p>
        </p:txBody>
      </p:sp>
      <p:sp>
        <p:nvSpPr>
          <p:cNvPr id="19" name="TextBox 18">
            <a:extLst>
              <a:ext uri="{FF2B5EF4-FFF2-40B4-BE49-F238E27FC236}">
                <a16:creationId xmlns:a16="http://schemas.microsoft.com/office/drawing/2014/main" id="{3D011E00-D61C-A010-E640-A919791943F4}"/>
              </a:ext>
            </a:extLst>
          </p:cNvPr>
          <p:cNvSpPr txBox="1"/>
          <p:nvPr/>
        </p:nvSpPr>
        <p:spPr>
          <a:xfrm>
            <a:off x="5775157" y="582669"/>
            <a:ext cx="12095747" cy="3200876"/>
          </a:xfrm>
          <a:prstGeom prst="rect">
            <a:avLst/>
          </a:prstGeom>
          <a:noFill/>
        </p:spPr>
        <p:txBody>
          <a:bodyPr wrap="square">
            <a:spAutoFit/>
          </a:bodyPr>
          <a:lstStyle/>
          <a:p>
            <a:pPr algn="ctr"/>
            <a:r>
              <a:rPr lang="en-US" sz="4800" b="1"/>
              <a:t>Planning and Implementing Integrative Health Project ECHO </a:t>
            </a:r>
          </a:p>
          <a:p>
            <a:pPr algn="ctr"/>
            <a:r>
              <a:rPr lang="en-US" sz="4000" b="1"/>
              <a:t>(Extension For Community Healthcare Outcomes) </a:t>
            </a:r>
          </a:p>
          <a:p>
            <a:pPr algn="ctr"/>
            <a:r>
              <a:rPr lang="en-US" sz="4800" b="1"/>
              <a:t>Programs  </a:t>
            </a:r>
          </a:p>
          <a:p>
            <a:endParaRPr lang="en-US"/>
          </a:p>
        </p:txBody>
      </p:sp>
      <p:grpSp>
        <p:nvGrpSpPr>
          <p:cNvPr id="20" name="Group 2">
            <a:extLst>
              <a:ext uri="{FF2B5EF4-FFF2-40B4-BE49-F238E27FC236}">
                <a16:creationId xmlns:a16="http://schemas.microsoft.com/office/drawing/2014/main" id="{935D724B-B4E6-C858-D0E0-DFCC19AAFCD4}"/>
              </a:ext>
            </a:extLst>
          </p:cNvPr>
          <p:cNvGrpSpPr/>
          <p:nvPr/>
        </p:nvGrpSpPr>
        <p:grpSpPr>
          <a:xfrm>
            <a:off x="251142" y="342900"/>
            <a:ext cx="5050824" cy="4135800"/>
            <a:chOff x="0" y="0"/>
            <a:chExt cx="6734432" cy="5514400"/>
          </a:xfrm>
        </p:grpSpPr>
        <p:pic>
          <p:nvPicPr>
            <p:cNvPr id="21" name="Picture 3">
              <a:extLst>
                <a:ext uri="{FF2B5EF4-FFF2-40B4-BE49-F238E27FC236}">
                  <a16:creationId xmlns:a16="http://schemas.microsoft.com/office/drawing/2014/main" id="{866A2FB7-4136-F0FA-5AF3-9B55A9C66303}"/>
                </a:ext>
              </a:extLst>
            </p:cNvPr>
            <p:cNvPicPr>
              <a:picLocks noChangeAspect="1"/>
            </p:cNvPicPr>
            <p:nvPr/>
          </p:nvPicPr>
          <p:blipFill>
            <a:blip r:embed="rId5"/>
            <a:srcRect l="1150" r="1150"/>
            <a:stretch>
              <a:fillRect/>
            </a:stretch>
          </p:blipFill>
          <p:spPr>
            <a:xfrm>
              <a:off x="0" y="0"/>
              <a:ext cx="6734432" cy="5514400"/>
            </a:xfrm>
            <a:prstGeom prst="rect">
              <a:avLst/>
            </a:prstGeom>
          </p:spPr>
        </p:pic>
      </p:grpSp>
      <p:pic>
        <p:nvPicPr>
          <p:cNvPr id="9" name="Picture 8">
            <a:extLst>
              <a:ext uri="{FF2B5EF4-FFF2-40B4-BE49-F238E27FC236}">
                <a16:creationId xmlns:a16="http://schemas.microsoft.com/office/drawing/2014/main" id="{937F5424-DE58-E5F8-B92E-2F82D86D3722}"/>
              </a:ext>
            </a:extLst>
          </p:cNvPr>
          <p:cNvPicPr>
            <a:picLocks noChangeAspect="1"/>
          </p:cNvPicPr>
          <p:nvPr/>
        </p:nvPicPr>
        <p:blipFill>
          <a:blip r:embed="rId6"/>
          <a:stretch>
            <a:fillRect/>
          </a:stretch>
        </p:blipFill>
        <p:spPr>
          <a:xfrm>
            <a:off x="3077612" y="4956018"/>
            <a:ext cx="2408788" cy="3921281"/>
          </a:xfrm>
          <a:prstGeom prst="rect">
            <a:avLst/>
          </a:prstGeom>
        </p:spPr>
      </p:pic>
      <p:pic>
        <p:nvPicPr>
          <p:cNvPr id="4" name="Picture 3" descr="A person in a blue sweater&#10;&#10;AI-generated content may be incorrect.">
            <a:extLst>
              <a:ext uri="{FF2B5EF4-FFF2-40B4-BE49-F238E27FC236}">
                <a16:creationId xmlns:a16="http://schemas.microsoft.com/office/drawing/2014/main" id="{FCB41A15-7355-CCEE-F375-750B5CAF2DD9}"/>
              </a:ext>
            </a:extLst>
          </p:cNvPr>
          <p:cNvPicPr>
            <a:picLocks noChangeAspect="1"/>
          </p:cNvPicPr>
          <p:nvPr/>
        </p:nvPicPr>
        <p:blipFill>
          <a:blip r:embed="rId7"/>
          <a:stretch>
            <a:fillRect/>
          </a:stretch>
        </p:blipFill>
        <p:spPr>
          <a:xfrm>
            <a:off x="6405916" y="5024886"/>
            <a:ext cx="2586319" cy="37309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0" y="416692"/>
            <a:ext cx="18288000" cy="1610831"/>
          </a:xfrm>
        </p:spPr>
        <p:txBody>
          <a:bodyPr/>
          <a:lstStyle/>
          <a:p>
            <a:r>
              <a:rPr lang="en-US">
                <a:solidFill>
                  <a:schemeClr val="accent6">
                    <a:lumMod val="25000"/>
                  </a:schemeClr>
                </a:solidFill>
              </a:rPr>
              <a:t>The ECHO Model</a:t>
            </a:r>
          </a:p>
        </p:txBody>
      </p:sp>
      <p:pic>
        <p:nvPicPr>
          <p:cNvPr id="2" name="Picture 3" descr="A picture containing circle&#10;&#10;Description automatically generated">
            <a:extLst>
              <a:ext uri="{FF2B5EF4-FFF2-40B4-BE49-F238E27FC236}">
                <a16:creationId xmlns:a16="http://schemas.microsoft.com/office/drawing/2014/main" id="{26932559-E202-DFF2-87FB-A32529A1365E}"/>
              </a:ext>
            </a:extLst>
          </p:cNvPr>
          <p:cNvPicPr>
            <a:picLocks noChangeAspect="1"/>
          </p:cNvPicPr>
          <p:nvPr/>
        </p:nvPicPr>
        <p:blipFill rotWithShape="1">
          <a:blip r:embed="rId4"/>
          <a:srcRect t="16434" b="350"/>
          <a:stretch/>
        </p:blipFill>
        <p:spPr>
          <a:xfrm>
            <a:off x="914400" y="1790700"/>
            <a:ext cx="16154399" cy="3874217"/>
          </a:xfrm>
          <a:prstGeom prst="rect">
            <a:avLst/>
          </a:prstGeom>
        </p:spPr>
      </p:pic>
      <p:pic>
        <p:nvPicPr>
          <p:cNvPr id="4" name="Picture 3" descr="screenshotHD.JPG">
            <a:extLst>
              <a:ext uri="{FF2B5EF4-FFF2-40B4-BE49-F238E27FC236}">
                <a16:creationId xmlns:a16="http://schemas.microsoft.com/office/drawing/2014/main" id="{9C877BF4-CD5B-82F8-6E7D-2E61EB5F3DA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972799" y="5664917"/>
            <a:ext cx="6096000" cy="45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Project ECHO: A Democracy of Knowledge ...">
            <a:extLst>
              <a:ext uri="{FF2B5EF4-FFF2-40B4-BE49-F238E27FC236}">
                <a16:creationId xmlns:a16="http://schemas.microsoft.com/office/drawing/2014/main" id="{029E3F00-148F-7125-2111-2F0928B367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4495" y="6043863"/>
            <a:ext cx="4379352" cy="24524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54816D5-F916-F6F5-A7EB-83C546775161}"/>
              </a:ext>
            </a:extLst>
          </p:cNvPr>
          <p:cNvSpPr txBox="1"/>
          <p:nvPr/>
        </p:nvSpPr>
        <p:spPr>
          <a:xfrm>
            <a:off x="2506577" y="8875246"/>
            <a:ext cx="5518484" cy="369332"/>
          </a:xfrm>
          <a:prstGeom prst="rect">
            <a:avLst/>
          </a:prstGeom>
          <a:noFill/>
        </p:spPr>
        <p:txBody>
          <a:bodyPr wrap="square" rtlCol="0">
            <a:spAutoFit/>
          </a:bodyPr>
          <a:lstStyle/>
          <a:p>
            <a:r>
              <a:rPr lang="en-US" dirty="0"/>
              <a:t>Copy Righted slides used with permission</a:t>
            </a:r>
          </a:p>
        </p:txBody>
      </p:sp>
    </p:spTree>
    <p:custDataLst>
      <p:tags r:id="rId1"/>
    </p:custDataLst>
    <p:extLst>
      <p:ext uri="{BB962C8B-B14F-4D97-AF65-F5344CB8AC3E}">
        <p14:creationId xmlns:p14="http://schemas.microsoft.com/office/powerpoint/2010/main" val="3011634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vert="horz" lIns="137160" tIns="68580" rIns="137160" bIns="68580" rtlCol="0" anchor="ctr">
            <a:normAutofit/>
          </a:bodyPr>
          <a:lstStyle/>
          <a:p>
            <a:r>
              <a:rPr lang="en-US">
                <a:solidFill>
                  <a:schemeClr val="accent6">
                    <a:lumMod val="25000"/>
                  </a:schemeClr>
                </a:solidFill>
                <a:latin typeface="Arial"/>
                <a:cs typeface="Arial"/>
              </a:rPr>
              <a:t>An ECHO Hub...</a:t>
            </a:r>
            <a:endParaRPr lang="en-US">
              <a:solidFill>
                <a:schemeClr val="accent6">
                  <a:lumMod val="25000"/>
                </a:schemeClr>
              </a:solidFill>
            </a:endParaRPr>
          </a:p>
        </p:txBody>
      </p:sp>
      <p:sp>
        <p:nvSpPr>
          <p:cNvPr id="6" name="Text Placeholder 5"/>
          <p:cNvSpPr>
            <a:spLocks noGrp="1"/>
          </p:cNvSpPr>
          <p:nvPr>
            <p:ph type="body" sz="quarter" idx="20"/>
          </p:nvPr>
        </p:nvSpPr>
        <p:spPr>
          <a:xfrm>
            <a:off x="1354238" y="1654710"/>
            <a:ext cx="15729996" cy="7868037"/>
          </a:xfrm>
        </p:spPr>
        <p:txBody>
          <a:bodyPr vert="horz" lIns="137160" tIns="68580" rIns="137160" bIns="68580" rtlCol="0" anchor="t">
            <a:normAutofit/>
          </a:bodyPr>
          <a:lstStyle/>
          <a:p>
            <a:pPr>
              <a:lnSpc>
                <a:spcPct val="150000"/>
              </a:lnSpc>
              <a:buFont typeface="Arial" panose="020B0604020202020204" pitchFamily="34" charset="0"/>
              <a:buChar char="•"/>
            </a:pPr>
            <a:r>
              <a:rPr lang="en-US">
                <a:solidFill>
                  <a:srgbClr val="1C344D"/>
                </a:solidFill>
                <a:latin typeface="Arial"/>
                <a:cs typeface="Arial"/>
              </a:rPr>
              <a:t>Trains physicians, physician assistants, nurse practitioners, nurses, pharmacists, educators in HCV</a:t>
            </a:r>
          </a:p>
          <a:p>
            <a:pPr>
              <a:lnSpc>
                <a:spcPct val="150000"/>
              </a:lnSpc>
              <a:buFont typeface="Arial" panose="020B0604020202020204" pitchFamily="34" charset="0"/>
              <a:buChar char="•"/>
            </a:pPr>
            <a:r>
              <a:rPr lang="en-US">
                <a:solidFill>
                  <a:srgbClr val="1C344D"/>
                </a:solidFill>
                <a:latin typeface="Arial"/>
                <a:cs typeface="Arial"/>
              </a:rPr>
              <a:t>Trains to use web-based software — </a:t>
            </a:r>
            <a:r>
              <a:rPr lang="en-US" b="1" err="1">
                <a:solidFill>
                  <a:srgbClr val="1C344D"/>
                </a:solidFill>
                <a:latin typeface="Arial"/>
                <a:cs typeface="Arial"/>
              </a:rPr>
              <a:t>iECHO</a:t>
            </a:r>
            <a:r>
              <a:rPr lang="en-US" b="1">
                <a:solidFill>
                  <a:srgbClr val="1C344D"/>
                </a:solidFill>
                <a:latin typeface="Arial"/>
                <a:cs typeface="Arial"/>
              </a:rPr>
              <a:t> &amp; ECHO Health®</a:t>
            </a:r>
          </a:p>
          <a:p>
            <a:pPr>
              <a:lnSpc>
                <a:spcPct val="150000"/>
              </a:lnSpc>
              <a:buFont typeface="Arial" panose="020B0604020202020204" pitchFamily="34" charset="0"/>
              <a:buChar char="•"/>
            </a:pPr>
            <a:r>
              <a:rPr lang="en-US">
                <a:solidFill>
                  <a:srgbClr val="1C344D"/>
                </a:solidFill>
                <a:latin typeface="Arial"/>
                <a:cs typeface="Arial"/>
              </a:rPr>
              <a:t>Conducts ECHO sessions  — </a:t>
            </a:r>
            <a:r>
              <a:rPr lang="en-US" b="1">
                <a:solidFill>
                  <a:srgbClr val="1C344D"/>
                </a:solidFill>
                <a:latin typeface="Arial"/>
                <a:cs typeface="Arial"/>
              </a:rPr>
              <a:t>“Knowledge Networks”</a:t>
            </a:r>
          </a:p>
          <a:p>
            <a:pPr>
              <a:lnSpc>
                <a:spcPct val="150000"/>
              </a:lnSpc>
              <a:buFont typeface="Arial" panose="020B0604020202020204" pitchFamily="34" charset="0"/>
              <a:buChar char="•"/>
            </a:pPr>
            <a:r>
              <a:rPr lang="en-US">
                <a:solidFill>
                  <a:srgbClr val="1C344D"/>
                </a:solidFill>
                <a:latin typeface="Arial"/>
                <a:cs typeface="Arial"/>
              </a:rPr>
              <a:t>Initiates case-based guided practice  — </a:t>
            </a:r>
            <a:r>
              <a:rPr lang="en-US" b="1">
                <a:solidFill>
                  <a:srgbClr val="1C344D"/>
                </a:solidFill>
                <a:latin typeface="Arial"/>
                <a:cs typeface="Arial"/>
              </a:rPr>
              <a:t>“Learning Loops”</a:t>
            </a:r>
          </a:p>
          <a:p>
            <a:pPr>
              <a:lnSpc>
                <a:spcPct val="150000"/>
              </a:lnSpc>
              <a:buFont typeface="Arial" panose="020B0604020202020204" pitchFamily="34" charset="0"/>
              <a:buChar char="•"/>
            </a:pPr>
            <a:r>
              <a:rPr lang="en-US">
                <a:solidFill>
                  <a:srgbClr val="1C344D"/>
                </a:solidFill>
                <a:latin typeface="Arial"/>
                <a:cs typeface="Arial"/>
              </a:rPr>
              <a:t>Collects data and monitors outcomes centrally</a:t>
            </a:r>
          </a:p>
          <a:p>
            <a:pPr>
              <a:lnSpc>
                <a:spcPct val="150000"/>
              </a:lnSpc>
              <a:buFont typeface="Arial" panose="020B0604020202020204" pitchFamily="34" charset="0"/>
              <a:buChar char="•"/>
            </a:pPr>
            <a:r>
              <a:rPr lang="en-US">
                <a:solidFill>
                  <a:srgbClr val="1C344D"/>
                </a:solidFill>
                <a:latin typeface="Arial"/>
                <a:cs typeface="Arial"/>
              </a:rPr>
              <a:t>Assesses cost and effectiveness of programs</a:t>
            </a:r>
          </a:p>
        </p:txBody>
      </p:sp>
    </p:spTree>
    <p:custDataLst>
      <p:tags r:id="rId1"/>
    </p:custDataLst>
    <p:extLst>
      <p:ext uri="{BB962C8B-B14F-4D97-AF65-F5344CB8AC3E}">
        <p14:creationId xmlns:p14="http://schemas.microsoft.com/office/powerpoint/2010/main" val="444830479"/>
      </p:ext>
    </p:extLst>
  </p:cSld>
  <p:clrMapOvr>
    <a:masterClrMapping/>
  </p:clrMapOvr>
  <p:extLst>
    <p:ext uri="{6950BFC3-D8DA-4A85-94F7-54DA5524770B}">
      <p188:commentRel xmlns:p188="http://schemas.microsoft.com/office/powerpoint/2018/8/main" r:id="rId4"/>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a:off x="9104834" y="4193405"/>
            <a:ext cx="2342555" cy="2342555"/>
          </a:xfrm>
          <a:custGeom>
            <a:avLst/>
            <a:gdLst>
              <a:gd name="connsiteX0" fmla="*/ 0 w 1561703"/>
              <a:gd name="connsiteY0" fmla="*/ 780852 h 1561703"/>
              <a:gd name="connsiteX1" fmla="*/ 780852 w 1561703"/>
              <a:gd name="connsiteY1" fmla="*/ 0 h 1561703"/>
              <a:gd name="connsiteX2" fmla="*/ 1561704 w 1561703"/>
              <a:gd name="connsiteY2" fmla="*/ 780852 h 1561703"/>
              <a:gd name="connsiteX3" fmla="*/ 780852 w 1561703"/>
              <a:gd name="connsiteY3" fmla="*/ 1561704 h 1561703"/>
              <a:gd name="connsiteX4" fmla="*/ 0 w 1561703"/>
              <a:gd name="connsiteY4" fmla="*/ 780852 h 156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1703" h="1561703">
                <a:moveTo>
                  <a:pt x="0" y="780852"/>
                </a:moveTo>
                <a:cubicBezTo>
                  <a:pt x="0" y="349599"/>
                  <a:pt x="349599" y="0"/>
                  <a:pt x="780852" y="0"/>
                </a:cubicBezTo>
                <a:cubicBezTo>
                  <a:pt x="1212105" y="0"/>
                  <a:pt x="1561704" y="349599"/>
                  <a:pt x="1561704" y="780852"/>
                </a:cubicBezTo>
                <a:cubicBezTo>
                  <a:pt x="1561704" y="1212105"/>
                  <a:pt x="1212105" y="1561704"/>
                  <a:pt x="780852" y="1561704"/>
                </a:cubicBezTo>
                <a:cubicBezTo>
                  <a:pt x="349599" y="1561704"/>
                  <a:pt x="0" y="1212105"/>
                  <a:pt x="0" y="780852"/>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24974" tIns="424974" rIns="424974" bIns="424974" numCol="1" spcCol="1270" anchor="ctr" anchorCtr="0">
            <a:noAutofit/>
          </a:bodyPr>
          <a:lstStyle/>
          <a:p>
            <a:pPr algn="ctr" defTabSz="2867025">
              <a:lnSpc>
                <a:spcPct val="90000"/>
              </a:lnSpc>
              <a:spcBef>
                <a:spcPct val="0"/>
              </a:spcBef>
              <a:spcAft>
                <a:spcPct val="35000"/>
              </a:spcAft>
            </a:pPr>
            <a:r>
              <a:rPr lang="en-US" sz="6450"/>
              <a:t>HUB</a:t>
            </a:r>
          </a:p>
        </p:txBody>
      </p:sp>
      <p:sp>
        <p:nvSpPr>
          <p:cNvPr id="36" name="Freeform 35"/>
          <p:cNvSpPr/>
          <p:nvPr/>
        </p:nvSpPr>
        <p:spPr>
          <a:xfrm rot="16200000">
            <a:off x="10028401" y="3341813"/>
            <a:ext cx="495422" cy="796469"/>
          </a:xfrm>
          <a:custGeom>
            <a:avLst/>
            <a:gdLst>
              <a:gd name="connsiteX0" fmla="*/ 0 w 330281"/>
              <a:gd name="connsiteY0" fmla="*/ 106196 h 530979"/>
              <a:gd name="connsiteX1" fmla="*/ 165141 w 330281"/>
              <a:gd name="connsiteY1" fmla="*/ 106196 h 530979"/>
              <a:gd name="connsiteX2" fmla="*/ 165141 w 330281"/>
              <a:gd name="connsiteY2" fmla="*/ 0 h 530979"/>
              <a:gd name="connsiteX3" fmla="*/ 330281 w 330281"/>
              <a:gd name="connsiteY3" fmla="*/ 265490 h 530979"/>
              <a:gd name="connsiteX4" fmla="*/ 165141 w 330281"/>
              <a:gd name="connsiteY4" fmla="*/ 530979 h 530979"/>
              <a:gd name="connsiteX5" fmla="*/ 165141 w 330281"/>
              <a:gd name="connsiteY5" fmla="*/ 424783 h 530979"/>
              <a:gd name="connsiteX6" fmla="*/ 0 w 330281"/>
              <a:gd name="connsiteY6" fmla="*/ 424783 h 530979"/>
              <a:gd name="connsiteX7" fmla="*/ 0 w 330281"/>
              <a:gd name="connsiteY7" fmla="*/ 106196 h 53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81" h="530979">
                <a:moveTo>
                  <a:pt x="0" y="106196"/>
                </a:moveTo>
                <a:lnTo>
                  <a:pt x="165141" y="106196"/>
                </a:lnTo>
                <a:lnTo>
                  <a:pt x="165141" y="0"/>
                </a:lnTo>
                <a:lnTo>
                  <a:pt x="330281" y="265490"/>
                </a:lnTo>
                <a:lnTo>
                  <a:pt x="165141" y="530979"/>
                </a:lnTo>
                <a:lnTo>
                  <a:pt x="165141" y="424783"/>
                </a:lnTo>
                <a:lnTo>
                  <a:pt x="0" y="424783"/>
                </a:lnTo>
                <a:lnTo>
                  <a:pt x="0" y="10619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2" tIns="159294" rIns="148626" bIns="159293" numCol="1" spcCol="1270" anchor="ctr" anchorCtr="0">
            <a:noAutofit/>
          </a:bodyPr>
          <a:lstStyle/>
          <a:p>
            <a:pPr algn="ctr" defTabSz="1466850">
              <a:lnSpc>
                <a:spcPct val="90000"/>
              </a:lnSpc>
              <a:spcBef>
                <a:spcPct val="0"/>
              </a:spcBef>
              <a:spcAft>
                <a:spcPct val="35000"/>
              </a:spcAft>
            </a:pPr>
            <a:endParaRPr lang="en-US" sz="3300"/>
          </a:p>
        </p:txBody>
      </p:sp>
      <p:sp>
        <p:nvSpPr>
          <p:cNvPr id="37" name="Freeform 36"/>
          <p:cNvSpPr/>
          <p:nvPr/>
        </p:nvSpPr>
        <p:spPr>
          <a:xfrm>
            <a:off x="9221961" y="1150347"/>
            <a:ext cx="2108298" cy="2108298"/>
          </a:xfrm>
          <a:custGeom>
            <a:avLst/>
            <a:gdLst>
              <a:gd name="connsiteX0" fmla="*/ 0 w 1405532"/>
              <a:gd name="connsiteY0" fmla="*/ 702766 h 1405532"/>
              <a:gd name="connsiteX1" fmla="*/ 702766 w 1405532"/>
              <a:gd name="connsiteY1" fmla="*/ 0 h 1405532"/>
              <a:gd name="connsiteX2" fmla="*/ 1405532 w 1405532"/>
              <a:gd name="connsiteY2" fmla="*/ 702766 h 1405532"/>
              <a:gd name="connsiteX3" fmla="*/ 702766 w 1405532"/>
              <a:gd name="connsiteY3" fmla="*/ 1405532 h 1405532"/>
              <a:gd name="connsiteX4" fmla="*/ 0 w 1405532"/>
              <a:gd name="connsiteY4" fmla="*/ 702766 h 140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532" h="1405532">
                <a:moveTo>
                  <a:pt x="0" y="702766"/>
                </a:moveTo>
                <a:cubicBezTo>
                  <a:pt x="0" y="314639"/>
                  <a:pt x="314639" y="0"/>
                  <a:pt x="702766" y="0"/>
                </a:cubicBezTo>
                <a:cubicBezTo>
                  <a:pt x="1090893" y="0"/>
                  <a:pt x="1405532" y="314639"/>
                  <a:pt x="1405532" y="702766"/>
                </a:cubicBezTo>
                <a:cubicBezTo>
                  <a:pt x="1405532" y="1090893"/>
                  <a:pt x="1090893" y="1405532"/>
                  <a:pt x="702766" y="1405532"/>
                </a:cubicBezTo>
                <a:cubicBezTo>
                  <a:pt x="314639" y="1405532"/>
                  <a:pt x="0" y="1090893"/>
                  <a:pt x="0" y="7027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998" tIns="363998" rIns="363998" bIns="363998" numCol="1" spcCol="1270" anchor="ctr" anchorCtr="0">
            <a:noAutofit/>
          </a:bodyPr>
          <a:lstStyle/>
          <a:p>
            <a:pPr algn="ctr" defTabSz="1933575">
              <a:lnSpc>
                <a:spcPct val="90000"/>
              </a:lnSpc>
              <a:spcBef>
                <a:spcPct val="0"/>
              </a:spcBef>
              <a:spcAft>
                <a:spcPct val="35000"/>
              </a:spcAft>
            </a:pPr>
            <a:r>
              <a:rPr lang="en-US" sz="4350"/>
              <a:t>Spoke</a:t>
            </a:r>
          </a:p>
        </p:txBody>
      </p:sp>
      <p:sp>
        <p:nvSpPr>
          <p:cNvPr id="38" name="Freeform 37"/>
          <p:cNvSpPr/>
          <p:nvPr/>
        </p:nvSpPr>
        <p:spPr>
          <a:xfrm rot="19285714">
            <a:off x="11298592" y="3953506"/>
            <a:ext cx="495422" cy="796469"/>
          </a:xfrm>
          <a:custGeom>
            <a:avLst/>
            <a:gdLst>
              <a:gd name="connsiteX0" fmla="*/ 0 w 330281"/>
              <a:gd name="connsiteY0" fmla="*/ 106196 h 530979"/>
              <a:gd name="connsiteX1" fmla="*/ 165141 w 330281"/>
              <a:gd name="connsiteY1" fmla="*/ 106196 h 530979"/>
              <a:gd name="connsiteX2" fmla="*/ 165141 w 330281"/>
              <a:gd name="connsiteY2" fmla="*/ 0 h 530979"/>
              <a:gd name="connsiteX3" fmla="*/ 330281 w 330281"/>
              <a:gd name="connsiteY3" fmla="*/ 265490 h 530979"/>
              <a:gd name="connsiteX4" fmla="*/ 165141 w 330281"/>
              <a:gd name="connsiteY4" fmla="*/ 530979 h 530979"/>
              <a:gd name="connsiteX5" fmla="*/ 165141 w 330281"/>
              <a:gd name="connsiteY5" fmla="*/ 424783 h 530979"/>
              <a:gd name="connsiteX6" fmla="*/ 0 w 330281"/>
              <a:gd name="connsiteY6" fmla="*/ 424783 h 530979"/>
              <a:gd name="connsiteX7" fmla="*/ 0 w 330281"/>
              <a:gd name="connsiteY7" fmla="*/ 106196 h 53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81" h="530979">
                <a:moveTo>
                  <a:pt x="0" y="106196"/>
                </a:moveTo>
                <a:lnTo>
                  <a:pt x="165141" y="106196"/>
                </a:lnTo>
                <a:lnTo>
                  <a:pt x="165141" y="0"/>
                </a:lnTo>
                <a:lnTo>
                  <a:pt x="330281" y="265490"/>
                </a:lnTo>
                <a:lnTo>
                  <a:pt x="165141" y="530979"/>
                </a:lnTo>
                <a:lnTo>
                  <a:pt x="165141" y="424783"/>
                </a:lnTo>
                <a:lnTo>
                  <a:pt x="0" y="424783"/>
                </a:lnTo>
                <a:lnTo>
                  <a:pt x="0" y="10619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2" tIns="159294" rIns="148626" bIns="159293" numCol="1" spcCol="1270" anchor="ctr" anchorCtr="0">
            <a:noAutofit/>
          </a:bodyPr>
          <a:lstStyle/>
          <a:p>
            <a:pPr algn="ctr" defTabSz="1466850">
              <a:lnSpc>
                <a:spcPct val="90000"/>
              </a:lnSpc>
              <a:spcBef>
                <a:spcPct val="0"/>
              </a:spcBef>
              <a:spcAft>
                <a:spcPct val="35000"/>
              </a:spcAft>
            </a:pPr>
            <a:endParaRPr lang="en-US" sz="3300"/>
          </a:p>
        </p:txBody>
      </p:sp>
      <p:sp>
        <p:nvSpPr>
          <p:cNvPr id="39" name="Freeform 38"/>
          <p:cNvSpPr/>
          <p:nvPr/>
        </p:nvSpPr>
        <p:spPr>
          <a:xfrm>
            <a:off x="11692695" y="2340189"/>
            <a:ext cx="2108298" cy="2108298"/>
          </a:xfrm>
          <a:custGeom>
            <a:avLst/>
            <a:gdLst>
              <a:gd name="connsiteX0" fmla="*/ 0 w 1405532"/>
              <a:gd name="connsiteY0" fmla="*/ 702766 h 1405532"/>
              <a:gd name="connsiteX1" fmla="*/ 702766 w 1405532"/>
              <a:gd name="connsiteY1" fmla="*/ 0 h 1405532"/>
              <a:gd name="connsiteX2" fmla="*/ 1405532 w 1405532"/>
              <a:gd name="connsiteY2" fmla="*/ 702766 h 1405532"/>
              <a:gd name="connsiteX3" fmla="*/ 702766 w 1405532"/>
              <a:gd name="connsiteY3" fmla="*/ 1405532 h 1405532"/>
              <a:gd name="connsiteX4" fmla="*/ 0 w 1405532"/>
              <a:gd name="connsiteY4" fmla="*/ 702766 h 140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532" h="1405532">
                <a:moveTo>
                  <a:pt x="0" y="702766"/>
                </a:moveTo>
                <a:cubicBezTo>
                  <a:pt x="0" y="314639"/>
                  <a:pt x="314639" y="0"/>
                  <a:pt x="702766" y="0"/>
                </a:cubicBezTo>
                <a:cubicBezTo>
                  <a:pt x="1090893" y="0"/>
                  <a:pt x="1405532" y="314639"/>
                  <a:pt x="1405532" y="702766"/>
                </a:cubicBezTo>
                <a:cubicBezTo>
                  <a:pt x="1405532" y="1090893"/>
                  <a:pt x="1090893" y="1405532"/>
                  <a:pt x="702766" y="1405532"/>
                </a:cubicBezTo>
                <a:cubicBezTo>
                  <a:pt x="314639" y="1405532"/>
                  <a:pt x="0" y="1090893"/>
                  <a:pt x="0" y="7027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998" tIns="363998" rIns="363998" bIns="363998" numCol="1" spcCol="1270" anchor="ctr" anchorCtr="0">
            <a:noAutofit/>
          </a:bodyPr>
          <a:lstStyle/>
          <a:p>
            <a:pPr algn="ctr" defTabSz="1933575">
              <a:lnSpc>
                <a:spcPct val="90000"/>
              </a:lnSpc>
              <a:spcBef>
                <a:spcPct val="0"/>
              </a:spcBef>
              <a:spcAft>
                <a:spcPct val="35000"/>
              </a:spcAft>
            </a:pPr>
            <a:r>
              <a:rPr lang="en-US" sz="4350"/>
              <a:t>Spoke</a:t>
            </a:r>
          </a:p>
        </p:txBody>
      </p:sp>
      <p:sp>
        <p:nvSpPr>
          <p:cNvPr id="40" name="Freeform 39"/>
          <p:cNvSpPr/>
          <p:nvPr/>
        </p:nvSpPr>
        <p:spPr>
          <a:xfrm rot="771429">
            <a:off x="11612303" y="5327965"/>
            <a:ext cx="495422" cy="796469"/>
          </a:xfrm>
          <a:custGeom>
            <a:avLst/>
            <a:gdLst>
              <a:gd name="connsiteX0" fmla="*/ 0 w 330281"/>
              <a:gd name="connsiteY0" fmla="*/ 106196 h 530979"/>
              <a:gd name="connsiteX1" fmla="*/ 165141 w 330281"/>
              <a:gd name="connsiteY1" fmla="*/ 106196 h 530979"/>
              <a:gd name="connsiteX2" fmla="*/ 165141 w 330281"/>
              <a:gd name="connsiteY2" fmla="*/ 0 h 530979"/>
              <a:gd name="connsiteX3" fmla="*/ 330281 w 330281"/>
              <a:gd name="connsiteY3" fmla="*/ 265490 h 530979"/>
              <a:gd name="connsiteX4" fmla="*/ 165141 w 330281"/>
              <a:gd name="connsiteY4" fmla="*/ 530979 h 530979"/>
              <a:gd name="connsiteX5" fmla="*/ 165141 w 330281"/>
              <a:gd name="connsiteY5" fmla="*/ 424783 h 530979"/>
              <a:gd name="connsiteX6" fmla="*/ 0 w 330281"/>
              <a:gd name="connsiteY6" fmla="*/ 424783 h 530979"/>
              <a:gd name="connsiteX7" fmla="*/ 0 w 330281"/>
              <a:gd name="connsiteY7" fmla="*/ 106196 h 53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81" h="530979">
                <a:moveTo>
                  <a:pt x="0" y="106196"/>
                </a:moveTo>
                <a:lnTo>
                  <a:pt x="165141" y="106196"/>
                </a:lnTo>
                <a:lnTo>
                  <a:pt x="165141" y="0"/>
                </a:lnTo>
                <a:lnTo>
                  <a:pt x="330281" y="265490"/>
                </a:lnTo>
                <a:lnTo>
                  <a:pt x="165141" y="530979"/>
                </a:lnTo>
                <a:lnTo>
                  <a:pt x="165141" y="424783"/>
                </a:lnTo>
                <a:lnTo>
                  <a:pt x="0" y="424783"/>
                </a:lnTo>
                <a:lnTo>
                  <a:pt x="0" y="10619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59294" rIns="148625" bIns="159293" numCol="1" spcCol="1270" anchor="ctr" anchorCtr="0">
            <a:noAutofit/>
          </a:bodyPr>
          <a:lstStyle/>
          <a:p>
            <a:pPr algn="ctr" defTabSz="1466850">
              <a:lnSpc>
                <a:spcPct val="90000"/>
              </a:lnSpc>
              <a:spcBef>
                <a:spcPct val="0"/>
              </a:spcBef>
              <a:spcAft>
                <a:spcPct val="35000"/>
              </a:spcAft>
            </a:pPr>
            <a:endParaRPr lang="en-US" sz="3300"/>
          </a:p>
        </p:txBody>
      </p:sp>
      <p:sp>
        <p:nvSpPr>
          <p:cNvPr id="41" name="Freeform 40"/>
          <p:cNvSpPr/>
          <p:nvPr/>
        </p:nvSpPr>
        <p:spPr>
          <a:xfrm>
            <a:off x="12302915" y="5013741"/>
            <a:ext cx="2108298" cy="2108298"/>
          </a:xfrm>
          <a:custGeom>
            <a:avLst/>
            <a:gdLst>
              <a:gd name="connsiteX0" fmla="*/ 0 w 1405532"/>
              <a:gd name="connsiteY0" fmla="*/ 702766 h 1405532"/>
              <a:gd name="connsiteX1" fmla="*/ 702766 w 1405532"/>
              <a:gd name="connsiteY1" fmla="*/ 0 h 1405532"/>
              <a:gd name="connsiteX2" fmla="*/ 1405532 w 1405532"/>
              <a:gd name="connsiteY2" fmla="*/ 702766 h 1405532"/>
              <a:gd name="connsiteX3" fmla="*/ 702766 w 1405532"/>
              <a:gd name="connsiteY3" fmla="*/ 1405532 h 1405532"/>
              <a:gd name="connsiteX4" fmla="*/ 0 w 1405532"/>
              <a:gd name="connsiteY4" fmla="*/ 702766 h 140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532" h="1405532">
                <a:moveTo>
                  <a:pt x="0" y="702766"/>
                </a:moveTo>
                <a:cubicBezTo>
                  <a:pt x="0" y="314639"/>
                  <a:pt x="314639" y="0"/>
                  <a:pt x="702766" y="0"/>
                </a:cubicBezTo>
                <a:cubicBezTo>
                  <a:pt x="1090893" y="0"/>
                  <a:pt x="1405532" y="314639"/>
                  <a:pt x="1405532" y="702766"/>
                </a:cubicBezTo>
                <a:cubicBezTo>
                  <a:pt x="1405532" y="1090893"/>
                  <a:pt x="1090893" y="1405532"/>
                  <a:pt x="702766" y="1405532"/>
                </a:cubicBezTo>
                <a:cubicBezTo>
                  <a:pt x="314639" y="1405532"/>
                  <a:pt x="0" y="1090893"/>
                  <a:pt x="0" y="7027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998" tIns="363998" rIns="363998" bIns="363998" numCol="1" spcCol="1270" anchor="ctr" anchorCtr="0">
            <a:noAutofit/>
          </a:bodyPr>
          <a:lstStyle/>
          <a:p>
            <a:pPr algn="ctr" defTabSz="1933575">
              <a:lnSpc>
                <a:spcPct val="90000"/>
              </a:lnSpc>
              <a:spcBef>
                <a:spcPct val="0"/>
              </a:spcBef>
              <a:spcAft>
                <a:spcPct val="35000"/>
              </a:spcAft>
            </a:pPr>
            <a:r>
              <a:rPr lang="en-US" sz="4350"/>
              <a:t>Spoke</a:t>
            </a:r>
          </a:p>
        </p:txBody>
      </p:sp>
      <p:sp>
        <p:nvSpPr>
          <p:cNvPr id="42" name="Freeform 41"/>
          <p:cNvSpPr/>
          <p:nvPr/>
        </p:nvSpPr>
        <p:spPr>
          <a:xfrm rot="3857143">
            <a:off x="10733303" y="6430195"/>
            <a:ext cx="495422" cy="796469"/>
          </a:xfrm>
          <a:custGeom>
            <a:avLst/>
            <a:gdLst>
              <a:gd name="connsiteX0" fmla="*/ 0 w 330281"/>
              <a:gd name="connsiteY0" fmla="*/ 106196 h 530979"/>
              <a:gd name="connsiteX1" fmla="*/ 165141 w 330281"/>
              <a:gd name="connsiteY1" fmla="*/ 106196 h 530979"/>
              <a:gd name="connsiteX2" fmla="*/ 165141 w 330281"/>
              <a:gd name="connsiteY2" fmla="*/ 0 h 530979"/>
              <a:gd name="connsiteX3" fmla="*/ 330281 w 330281"/>
              <a:gd name="connsiteY3" fmla="*/ 265490 h 530979"/>
              <a:gd name="connsiteX4" fmla="*/ 165141 w 330281"/>
              <a:gd name="connsiteY4" fmla="*/ 530979 h 530979"/>
              <a:gd name="connsiteX5" fmla="*/ 165141 w 330281"/>
              <a:gd name="connsiteY5" fmla="*/ 424783 h 530979"/>
              <a:gd name="connsiteX6" fmla="*/ 0 w 330281"/>
              <a:gd name="connsiteY6" fmla="*/ 424783 h 530979"/>
              <a:gd name="connsiteX7" fmla="*/ 0 w 330281"/>
              <a:gd name="connsiteY7" fmla="*/ 106196 h 53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81" h="530979">
                <a:moveTo>
                  <a:pt x="0" y="106196"/>
                </a:moveTo>
                <a:lnTo>
                  <a:pt x="165141" y="106196"/>
                </a:lnTo>
                <a:lnTo>
                  <a:pt x="165141" y="0"/>
                </a:lnTo>
                <a:lnTo>
                  <a:pt x="330281" y="265490"/>
                </a:lnTo>
                <a:lnTo>
                  <a:pt x="165141" y="530979"/>
                </a:lnTo>
                <a:lnTo>
                  <a:pt x="165141" y="424783"/>
                </a:lnTo>
                <a:lnTo>
                  <a:pt x="0" y="424783"/>
                </a:lnTo>
                <a:lnTo>
                  <a:pt x="0" y="10619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59291" rIns="148625" bIns="159296" numCol="1" spcCol="1270" anchor="ctr" anchorCtr="0">
            <a:noAutofit/>
          </a:bodyPr>
          <a:lstStyle/>
          <a:p>
            <a:pPr algn="ctr" defTabSz="1466850">
              <a:lnSpc>
                <a:spcPct val="90000"/>
              </a:lnSpc>
              <a:spcBef>
                <a:spcPct val="0"/>
              </a:spcBef>
              <a:spcAft>
                <a:spcPct val="35000"/>
              </a:spcAft>
            </a:pPr>
            <a:endParaRPr lang="en-US" sz="3300"/>
          </a:p>
        </p:txBody>
      </p:sp>
      <p:sp>
        <p:nvSpPr>
          <p:cNvPr id="43" name="Freeform 42"/>
          <p:cNvSpPr/>
          <p:nvPr/>
        </p:nvSpPr>
        <p:spPr>
          <a:xfrm>
            <a:off x="10593114" y="7157763"/>
            <a:ext cx="2108298" cy="2108298"/>
          </a:xfrm>
          <a:custGeom>
            <a:avLst/>
            <a:gdLst>
              <a:gd name="connsiteX0" fmla="*/ 0 w 1405532"/>
              <a:gd name="connsiteY0" fmla="*/ 702766 h 1405532"/>
              <a:gd name="connsiteX1" fmla="*/ 702766 w 1405532"/>
              <a:gd name="connsiteY1" fmla="*/ 0 h 1405532"/>
              <a:gd name="connsiteX2" fmla="*/ 1405532 w 1405532"/>
              <a:gd name="connsiteY2" fmla="*/ 702766 h 1405532"/>
              <a:gd name="connsiteX3" fmla="*/ 702766 w 1405532"/>
              <a:gd name="connsiteY3" fmla="*/ 1405532 h 1405532"/>
              <a:gd name="connsiteX4" fmla="*/ 0 w 1405532"/>
              <a:gd name="connsiteY4" fmla="*/ 702766 h 140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532" h="1405532">
                <a:moveTo>
                  <a:pt x="0" y="702766"/>
                </a:moveTo>
                <a:cubicBezTo>
                  <a:pt x="0" y="314639"/>
                  <a:pt x="314639" y="0"/>
                  <a:pt x="702766" y="0"/>
                </a:cubicBezTo>
                <a:cubicBezTo>
                  <a:pt x="1090893" y="0"/>
                  <a:pt x="1405532" y="314639"/>
                  <a:pt x="1405532" y="702766"/>
                </a:cubicBezTo>
                <a:cubicBezTo>
                  <a:pt x="1405532" y="1090893"/>
                  <a:pt x="1090893" y="1405532"/>
                  <a:pt x="702766" y="1405532"/>
                </a:cubicBezTo>
                <a:cubicBezTo>
                  <a:pt x="314639" y="1405532"/>
                  <a:pt x="0" y="1090893"/>
                  <a:pt x="0" y="7027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998" tIns="363998" rIns="363998" bIns="363998" numCol="1" spcCol="1270" anchor="ctr" anchorCtr="0">
            <a:noAutofit/>
          </a:bodyPr>
          <a:lstStyle/>
          <a:p>
            <a:pPr algn="ctr" defTabSz="1933575">
              <a:lnSpc>
                <a:spcPct val="90000"/>
              </a:lnSpc>
              <a:spcBef>
                <a:spcPct val="0"/>
              </a:spcBef>
              <a:spcAft>
                <a:spcPct val="35000"/>
              </a:spcAft>
            </a:pPr>
            <a:r>
              <a:rPr lang="en-US" sz="4350"/>
              <a:t>Spoke</a:t>
            </a:r>
          </a:p>
        </p:txBody>
      </p:sp>
      <p:sp>
        <p:nvSpPr>
          <p:cNvPr id="44" name="Freeform 43"/>
          <p:cNvSpPr/>
          <p:nvPr/>
        </p:nvSpPr>
        <p:spPr>
          <a:xfrm rot="17742857">
            <a:off x="9323496" y="6430193"/>
            <a:ext cx="495423" cy="796470"/>
          </a:xfrm>
          <a:custGeom>
            <a:avLst/>
            <a:gdLst>
              <a:gd name="connsiteX0" fmla="*/ 0 w 330281"/>
              <a:gd name="connsiteY0" fmla="*/ 106196 h 530979"/>
              <a:gd name="connsiteX1" fmla="*/ 165141 w 330281"/>
              <a:gd name="connsiteY1" fmla="*/ 106196 h 530979"/>
              <a:gd name="connsiteX2" fmla="*/ 165141 w 330281"/>
              <a:gd name="connsiteY2" fmla="*/ 0 h 530979"/>
              <a:gd name="connsiteX3" fmla="*/ 330281 w 330281"/>
              <a:gd name="connsiteY3" fmla="*/ 265490 h 530979"/>
              <a:gd name="connsiteX4" fmla="*/ 165141 w 330281"/>
              <a:gd name="connsiteY4" fmla="*/ 530979 h 530979"/>
              <a:gd name="connsiteX5" fmla="*/ 165141 w 330281"/>
              <a:gd name="connsiteY5" fmla="*/ 424783 h 530979"/>
              <a:gd name="connsiteX6" fmla="*/ 0 w 330281"/>
              <a:gd name="connsiteY6" fmla="*/ 424783 h 530979"/>
              <a:gd name="connsiteX7" fmla="*/ 0 w 330281"/>
              <a:gd name="connsiteY7" fmla="*/ 106196 h 53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81" h="530979">
                <a:moveTo>
                  <a:pt x="330281" y="424783"/>
                </a:moveTo>
                <a:lnTo>
                  <a:pt x="165140" y="424783"/>
                </a:lnTo>
                <a:lnTo>
                  <a:pt x="165140" y="530979"/>
                </a:lnTo>
                <a:lnTo>
                  <a:pt x="0" y="265489"/>
                </a:lnTo>
                <a:lnTo>
                  <a:pt x="165140" y="0"/>
                </a:lnTo>
                <a:lnTo>
                  <a:pt x="165140" y="106196"/>
                </a:lnTo>
                <a:lnTo>
                  <a:pt x="330281" y="106196"/>
                </a:lnTo>
                <a:lnTo>
                  <a:pt x="330281" y="42478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8625" tIns="159293" rIns="2" bIns="159296" numCol="1" spcCol="1270" anchor="ctr" anchorCtr="0">
            <a:noAutofit/>
          </a:bodyPr>
          <a:lstStyle/>
          <a:p>
            <a:pPr algn="ctr" defTabSz="1466850">
              <a:lnSpc>
                <a:spcPct val="90000"/>
              </a:lnSpc>
              <a:spcBef>
                <a:spcPct val="0"/>
              </a:spcBef>
              <a:spcAft>
                <a:spcPct val="35000"/>
              </a:spcAft>
            </a:pPr>
            <a:endParaRPr lang="en-US" sz="3300"/>
          </a:p>
        </p:txBody>
      </p:sp>
      <p:sp>
        <p:nvSpPr>
          <p:cNvPr id="45" name="Freeform 44"/>
          <p:cNvSpPr/>
          <p:nvPr/>
        </p:nvSpPr>
        <p:spPr>
          <a:xfrm>
            <a:off x="7850808" y="7157763"/>
            <a:ext cx="2108298" cy="2108298"/>
          </a:xfrm>
          <a:custGeom>
            <a:avLst/>
            <a:gdLst>
              <a:gd name="connsiteX0" fmla="*/ 0 w 1405532"/>
              <a:gd name="connsiteY0" fmla="*/ 702766 h 1405532"/>
              <a:gd name="connsiteX1" fmla="*/ 702766 w 1405532"/>
              <a:gd name="connsiteY1" fmla="*/ 0 h 1405532"/>
              <a:gd name="connsiteX2" fmla="*/ 1405532 w 1405532"/>
              <a:gd name="connsiteY2" fmla="*/ 702766 h 1405532"/>
              <a:gd name="connsiteX3" fmla="*/ 702766 w 1405532"/>
              <a:gd name="connsiteY3" fmla="*/ 1405532 h 1405532"/>
              <a:gd name="connsiteX4" fmla="*/ 0 w 1405532"/>
              <a:gd name="connsiteY4" fmla="*/ 702766 h 140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532" h="1405532">
                <a:moveTo>
                  <a:pt x="0" y="702766"/>
                </a:moveTo>
                <a:cubicBezTo>
                  <a:pt x="0" y="314639"/>
                  <a:pt x="314639" y="0"/>
                  <a:pt x="702766" y="0"/>
                </a:cubicBezTo>
                <a:cubicBezTo>
                  <a:pt x="1090893" y="0"/>
                  <a:pt x="1405532" y="314639"/>
                  <a:pt x="1405532" y="702766"/>
                </a:cubicBezTo>
                <a:cubicBezTo>
                  <a:pt x="1405532" y="1090893"/>
                  <a:pt x="1090893" y="1405532"/>
                  <a:pt x="702766" y="1405532"/>
                </a:cubicBezTo>
                <a:cubicBezTo>
                  <a:pt x="314639" y="1405532"/>
                  <a:pt x="0" y="1090893"/>
                  <a:pt x="0" y="7027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998" tIns="363998" rIns="363998" bIns="363998" numCol="1" spcCol="1270" anchor="ctr" anchorCtr="0">
            <a:noAutofit/>
          </a:bodyPr>
          <a:lstStyle/>
          <a:p>
            <a:pPr algn="ctr" defTabSz="1933575">
              <a:lnSpc>
                <a:spcPct val="90000"/>
              </a:lnSpc>
              <a:spcBef>
                <a:spcPct val="0"/>
              </a:spcBef>
              <a:spcAft>
                <a:spcPct val="35000"/>
              </a:spcAft>
            </a:pPr>
            <a:r>
              <a:rPr lang="en-US" sz="4350"/>
              <a:t>Spoke</a:t>
            </a:r>
          </a:p>
        </p:txBody>
      </p:sp>
      <p:sp>
        <p:nvSpPr>
          <p:cNvPr id="46" name="Freeform 45"/>
          <p:cNvSpPr/>
          <p:nvPr/>
        </p:nvSpPr>
        <p:spPr>
          <a:xfrm rot="20828571">
            <a:off x="8444498" y="5327963"/>
            <a:ext cx="495423" cy="796470"/>
          </a:xfrm>
          <a:custGeom>
            <a:avLst/>
            <a:gdLst>
              <a:gd name="connsiteX0" fmla="*/ 0 w 330281"/>
              <a:gd name="connsiteY0" fmla="*/ 106196 h 530979"/>
              <a:gd name="connsiteX1" fmla="*/ 165141 w 330281"/>
              <a:gd name="connsiteY1" fmla="*/ 106196 h 530979"/>
              <a:gd name="connsiteX2" fmla="*/ 165141 w 330281"/>
              <a:gd name="connsiteY2" fmla="*/ 0 h 530979"/>
              <a:gd name="connsiteX3" fmla="*/ 330281 w 330281"/>
              <a:gd name="connsiteY3" fmla="*/ 265490 h 530979"/>
              <a:gd name="connsiteX4" fmla="*/ 165141 w 330281"/>
              <a:gd name="connsiteY4" fmla="*/ 530979 h 530979"/>
              <a:gd name="connsiteX5" fmla="*/ 165141 w 330281"/>
              <a:gd name="connsiteY5" fmla="*/ 424783 h 530979"/>
              <a:gd name="connsiteX6" fmla="*/ 0 w 330281"/>
              <a:gd name="connsiteY6" fmla="*/ 424783 h 530979"/>
              <a:gd name="connsiteX7" fmla="*/ 0 w 330281"/>
              <a:gd name="connsiteY7" fmla="*/ 106196 h 53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81" h="530979">
                <a:moveTo>
                  <a:pt x="330281" y="424783"/>
                </a:moveTo>
                <a:lnTo>
                  <a:pt x="165140" y="424783"/>
                </a:lnTo>
                <a:lnTo>
                  <a:pt x="165140" y="530979"/>
                </a:lnTo>
                <a:lnTo>
                  <a:pt x="0" y="265489"/>
                </a:lnTo>
                <a:lnTo>
                  <a:pt x="165140" y="0"/>
                </a:lnTo>
                <a:lnTo>
                  <a:pt x="165140" y="106196"/>
                </a:lnTo>
                <a:lnTo>
                  <a:pt x="330281" y="106196"/>
                </a:lnTo>
                <a:lnTo>
                  <a:pt x="330281" y="42478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8625" tIns="159296" rIns="2" bIns="159293" numCol="1" spcCol="1270" anchor="ctr" anchorCtr="0">
            <a:noAutofit/>
          </a:bodyPr>
          <a:lstStyle/>
          <a:p>
            <a:pPr algn="ctr" defTabSz="1466850">
              <a:lnSpc>
                <a:spcPct val="90000"/>
              </a:lnSpc>
              <a:spcBef>
                <a:spcPct val="0"/>
              </a:spcBef>
              <a:spcAft>
                <a:spcPct val="35000"/>
              </a:spcAft>
            </a:pPr>
            <a:endParaRPr lang="en-US" sz="3300"/>
          </a:p>
        </p:txBody>
      </p:sp>
      <p:sp>
        <p:nvSpPr>
          <p:cNvPr id="47" name="Freeform 46"/>
          <p:cNvSpPr/>
          <p:nvPr/>
        </p:nvSpPr>
        <p:spPr>
          <a:xfrm>
            <a:off x="6141008" y="5013741"/>
            <a:ext cx="2108298" cy="2108298"/>
          </a:xfrm>
          <a:custGeom>
            <a:avLst/>
            <a:gdLst>
              <a:gd name="connsiteX0" fmla="*/ 0 w 1405532"/>
              <a:gd name="connsiteY0" fmla="*/ 702766 h 1405532"/>
              <a:gd name="connsiteX1" fmla="*/ 702766 w 1405532"/>
              <a:gd name="connsiteY1" fmla="*/ 0 h 1405532"/>
              <a:gd name="connsiteX2" fmla="*/ 1405532 w 1405532"/>
              <a:gd name="connsiteY2" fmla="*/ 702766 h 1405532"/>
              <a:gd name="connsiteX3" fmla="*/ 702766 w 1405532"/>
              <a:gd name="connsiteY3" fmla="*/ 1405532 h 1405532"/>
              <a:gd name="connsiteX4" fmla="*/ 0 w 1405532"/>
              <a:gd name="connsiteY4" fmla="*/ 702766 h 140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532" h="1405532">
                <a:moveTo>
                  <a:pt x="0" y="702766"/>
                </a:moveTo>
                <a:cubicBezTo>
                  <a:pt x="0" y="314639"/>
                  <a:pt x="314639" y="0"/>
                  <a:pt x="702766" y="0"/>
                </a:cubicBezTo>
                <a:cubicBezTo>
                  <a:pt x="1090893" y="0"/>
                  <a:pt x="1405532" y="314639"/>
                  <a:pt x="1405532" y="702766"/>
                </a:cubicBezTo>
                <a:cubicBezTo>
                  <a:pt x="1405532" y="1090893"/>
                  <a:pt x="1090893" y="1405532"/>
                  <a:pt x="702766" y="1405532"/>
                </a:cubicBezTo>
                <a:cubicBezTo>
                  <a:pt x="314639" y="1405532"/>
                  <a:pt x="0" y="1090893"/>
                  <a:pt x="0" y="7027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998" tIns="363998" rIns="363998" bIns="363998" numCol="1" spcCol="1270" anchor="ctr" anchorCtr="0">
            <a:noAutofit/>
          </a:bodyPr>
          <a:lstStyle/>
          <a:p>
            <a:pPr algn="ctr" defTabSz="1933575">
              <a:lnSpc>
                <a:spcPct val="90000"/>
              </a:lnSpc>
              <a:spcBef>
                <a:spcPct val="0"/>
              </a:spcBef>
              <a:spcAft>
                <a:spcPct val="35000"/>
              </a:spcAft>
            </a:pPr>
            <a:r>
              <a:rPr lang="en-US" sz="4350"/>
              <a:t>Spoke</a:t>
            </a:r>
          </a:p>
        </p:txBody>
      </p:sp>
      <p:sp>
        <p:nvSpPr>
          <p:cNvPr id="48" name="Freeform 47"/>
          <p:cNvSpPr/>
          <p:nvPr/>
        </p:nvSpPr>
        <p:spPr>
          <a:xfrm rot="2314286">
            <a:off x="8758208" y="3953504"/>
            <a:ext cx="495423" cy="796470"/>
          </a:xfrm>
          <a:custGeom>
            <a:avLst/>
            <a:gdLst>
              <a:gd name="connsiteX0" fmla="*/ 0 w 330281"/>
              <a:gd name="connsiteY0" fmla="*/ 106196 h 530979"/>
              <a:gd name="connsiteX1" fmla="*/ 165141 w 330281"/>
              <a:gd name="connsiteY1" fmla="*/ 106196 h 530979"/>
              <a:gd name="connsiteX2" fmla="*/ 165141 w 330281"/>
              <a:gd name="connsiteY2" fmla="*/ 0 h 530979"/>
              <a:gd name="connsiteX3" fmla="*/ 330281 w 330281"/>
              <a:gd name="connsiteY3" fmla="*/ 265490 h 530979"/>
              <a:gd name="connsiteX4" fmla="*/ 165141 w 330281"/>
              <a:gd name="connsiteY4" fmla="*/ 530979 h 530979"/>
              <a:gd name="connsiteX5" fmla="*/ 165141 w 330281"/>
              <a:gd name="connsiteY5" fmla="*/ 424783 h 530979"/>
              <a:gd name="connsiteX6" fmla="*/ 0 w 330281"/>
              <a:gd name="connsiteY6" fmla="*/ 424783 h 530979"/>
              <a:gd name="connsiteX7" fmla="*/ 0 w 330281"/>
              <a:gd name="connsiteY7" fmla="*/ 106196 h 53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281" h="530979">
                <a:moveTo>
                  <a:pt x="330281" y="424783"/>
                </a:moveTo>
                <a:lnTo>
                  <a:pt x="165140" y="424783"/>
                </a:lnTo>
                <a:lnTo>
                  <a:pt x="165140" y="530979"/>
                </a:lnTo>
                <a:lnTo>
                  <a:pt x="0" y="265489"/>
                </a:lnTo>
                <a:lnTo>
                  <a:pt x="165140" y="0"/>
                </a:lnTo>
                <a:lnTo>
                  <a:pt x="165140" y="106196"/>
                </a:lnTo>
                <a:lnTo>
                  <a:pt x="330281" y="106196"/>
                </a:lnTo>
                <a:lnTo>
                  <a:pt x="330281" y="424783"/>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8626" tIns="159296" rIns="0" bIns="159293" numCol="1" spcCol="1270" anchor="ctr" anchorCtr="0">
            <a:noAutofit/>
          </a:bodyPr>
          <a:lstStyle/>
          <a:p>
            <a:pPr algn="ctr" defTabSz="1466850">
              <a:lnSpc>
                <a:spcPct val="90000"/>
              </a:lnSpc>
              <a:spcBef>
                <a:spcPct val="0"/>
              </a:spcBef>
              <a:spcAft>
                <a:spcPct val="35000"/>
              </a:spcAft>
            </a:pPr>
            <a:endParaRPr lang="en-US" sz="3300"/>
          </a:p>
        </p:txBody>
      </p:sp>
      <p:sp>
        <p:nvSpPr>
          <p:cNvPr id="49" name="Freeform 48"/>
          <p:cNvSpPr/>
          <p:nvPr/>
        </p:nvSpPr>
        <p:spPr>
          <a:xfrm>
            <a:off x="6751229" y="2340189"/>
            <a:ext cx="2108298" cy="2108298"/>
          </a:xfrm>
          <a:custGeom>
            <a:avLst/>
            <a:gdLst>
              <a:gd name="connsiteX0" fmla="*/ 0 w 1405532"/>
              <a:gd name="connsiteY0" fmla="*/ 702766 h 1405532"/>
              <a:gd name="connsiteX1" fmla="*/ 702766 w 1405532"/>
              <a:gd name="connsiteY1" fmla="*/ 0 h 1405532"/>
              <a:gd name="connsiteX2" fmla="*/ 1405532 w 1405532"/>
              <a:gd name="connsiteY2" fmla="*/ 702766 h 1405532"/>
              <a:gd name="connsiteX3" fmla="*/ 702766 w 1405532"/>
              <a:gd name="connsiteY3" fmla="*/ 1405532 h 1405532"/>
              <a:gd name="connsiteX4" fmla="*/ 0 w 1405532"/>
              <a:gd name="connsiteY4" fmla="*/ 702766 h 1405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5532" h="1405532">
                <a:moveTo>
                  <a:pt x="0" y="702766"/>
                </a:moveTo>
                <a:cubicBezTo>
                  <a:pt x="0" y="314639"/>
                  <a:pt x="314639" y="0"/>
                  <a:pt x="702766" y="0"/>
                </a:cubicBezTo>
                <a:cubicBezTo>
                  <a:pt x="1090893" y="0"/>
                  <a:pt x="1405532" y="314639"/>
                  <a:pt x="1405532" y="702766"/>
                </a:cubicBezTo>
                <a:cubicBezTo>
                  <a:pt x="1405532" y="1090893"/>
                  <a:pt x="1090893" y="1405532"/>
                  <a:pt x="702766" y="1405532"/>
                </a:cubicBezTo>
                <a:cubicBezTo>
                  <a:pt x="314639" y="1405532"/>
                  <a:pt x="0" y="1090893"/>
                  <a:pt x="0" y="702766"/>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63998" tIns="363998" rIns="363998" bIns="363998" numCol="1" spcCol="1270" anchor="ctr" anchorCtr="0">
            <a:noAutofit/>
          </a:bodyPr>
          <a:lstStyle/>
          <a:p>
            <a:pPr algn="ctr" defTabSz="1933575">
              <a:lnSpc>
                <a:spcPct val="90000"/>
              </a:lnSpc>
              <a:spcBef>
                <a:spcPct val="0"/>
              </a:spcBef>
              <a:spcAft>
                <a:spcPct val="35000"/>
              </a:spcAft>
            </a:pPr>
            <a:r>
              <a:rPr lang="en-US" sz="4350"/>
              <a:t>Spoke</a:t>
            </a:r>
          </a:p>
        </p:txBody>
      </p:sp>
      <p:sp>
        <p:nvSpPr>
          <p:cNvPr id="5" name="Text Placeholder 4"/>
          <p:cNvSpPr>
            <a:spLocks noGrp="1"/>
          </p:cNvSpPr>
          <p:nvPr>
            <p:ph type="body" sz="quarter" idx="10"/>
          </p:nvPr>
        </p:nvSpPr>
        <p:spPr>
          <a:xfrm>
            <a:off x="344128" y="3935512"/>
            <a:ext cx="3952586" cy="2415980"/>
          </a:xfrm>
        </p:spPr>
        <p:txBody>
          <a:bodyPr>
            <a:spAutoFit/>
          </a:bodyPr>
          <a:lstStyle/>
          <a:p>
            <a:pPr algn="l"/>
            <a:r>
              <a:rPr lang="en-US"/>
              <a:t>HCV was our flagship Program</a:t>
            </a:r>
          </a:p>
        </p:txBody>
      </p:sp>
      <p:sp>
        <p:nvSpPr>
          <p:cNvPr id="7" name="Flowchart: Connector 6"/>
          <p:cNvSpPr/>
          <p:nvPr/>
        </p:nvSpPr>
        <p:spPr>
          <a:xfrm>
            <a:off x="6010353" y="3532527"/>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 name="Flowchart: Connector 7"/>
          <p:cNvSpPr/>
          <p:nvPr/>
        </p:nvSpPr>
        <p:spPr>
          <a:xfrm>
            <a:off x="6075056" y="2507544"/>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Flowchart: Connector 8"/>
          <p:cNvSpPr/>
          <p:nvPr/>
        </p:nvSpPr>
        <p:spPr>
          <a:xfrm>
            <a:off x="6709101" y="1741350"/>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0" name="Flowchart: Connector 9"/>
          <p:cNvSpPr/>
          <p:nvPr/>
        </p:nvSpPr>
        <p:spPr>
          <a:xfrm rot="20402572">
            <a:off x="5612969" y="6704468"/>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1" name="Flowchart: Connector 10"/>
          <p:cNvSpPr/>
          <p:nvPr/>
        </p:nvSpPr>
        <p:spPr>
          <a:xfrm rot="20402572">
            <a:off x="5323943" y="5718953"/>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Flowchart: Connector 11"/>
          <p:cNvSpPr/>
          <p:nvPr/>
        </p:nvSpPr>
        <p:spPr>
          <a:xfrm rot="20402572">
            <a:off x="5658398" y="4782359"/>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Flowchart: Connector 14"/>
          <p:cNvSpPr/>
          <p:nvPr/>
        </p:nvSpPr>
        <p:spPr>
          <a:xfrm rot="15108660">
            <a:off x="9420618" y="9164189"/>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Flowchart: Connector 15"/>
          <p:cNvSpPr/>
          <p:nvPr/>
        </p:nvSpPr>
        <p:spPr>
          <a:xfrm rot="15108660">
            <a:off x="8426655" y="9422670"/>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 name="Flowchart: Connector 16"/>
          <p:cNvSpPr/>
          <p:nvPr/>
        </p:nvSpPr>
        <p:spPr>
          <a:xfrm rot="15108660">
            <a:off x="7500828" y="9059477"/>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9" name="Flowchart: Connector 18"/>
          <p:cNvSpPr/>
          <p:nvPr/>
        </p:nvSpPr>
        <p:spPr>
          <a:xfrm rot="14054141">
            <a:off x="12583392" y="8819540"/>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Flowchart: Connector 19"/>
          <p:cNvSpPr/>
          <p:nvPr/>
        </p:nvSpPr>
        <p:spPr>
          <a:xfrm rot="14054141">
            <a:off x="11713877" y="9366092"/>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1" name="Flowchart: Connector 20"/>
          <p:cNvSpPr/>
          <p:nvPr/>
        </p:nvSpPr>
        <p:spPr>
          <a:xfrm rot="14054141">
            <a:off x="10721595" y="9299414"/>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3" name="Flowchart: Connector 22"/>
          <p:cNvSpPr/>
          <p:nvPr/>
        </p:nvSpPr>
        <p:spPr>
          <a:xfrm rot="9778365">
            <a:off x="14333790" y="4899612"/>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4" name="Flowchart: Connector 23"/>
          <p:cNvSpPr/>
          <p:nvPr/>
        </p:nvSpPr>
        <p:spPr>
          <a:xfrm rot="9778365">
            <a:off x="14572065" y="5898612"/>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5" name="Flowchart: Connector 24"/>
          <p:cNvSpPr/>
          <p:nvPr/>
        </p:nvSpPr>
        <p:spPr>
          <a:xfrm rot="9778365">
            <a:off x="14190174" y="6816885"/>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7" name="Flowchart: Connector 26"/>
          <p:cNvSpPr/>
          <p:nvPr/>
        </p:nvSpPr>
        <p:spPr>
          <a:xfrm rot="4265629">
            <a:off x="8972736" y="582392"/>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8" name="Flowchart: Connector 27"/>
          <p:cNvSpPr/>
          <p:nvPr/>
        </p:nvSpPr>
        <p:spPr>
          <a:xfrm rot="4265629">
            <a:off x="9963386" y="311490"/>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9" name="Flowchart: Connector 28"/>
          <p:cNvSpPr/>
          <p:nvPr/>
        </p:nvSpPr>
        <p:spPr>
          <a:xfrm rot="4265629">
            <a:off x="10893687" y="663068"/>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1" name="Flowchart: Connector 30"/>
          <p:cNvSpPr/>
          <p:nvPr/>
        </p:nvSpPr>
        <p:spPr>
          <a:xfrm rot="13176693">
            <a:off x="13133528" y="1628241"/>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2" name="Flowchart: Connector 31"/>
          <p:cNvSpPr/>
          <p:nvPr/>
        </p:nvSpPr>
        <p:spPr>
          <a:xfrm rot="13176693">
            <a:off x="13805085" y="2405279"/>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3" name="Flowchart: Connector 32"/>
          <p:cNvSpPr/>
          <p:nvPr/>
        </p:nvSpPr>
        <p:spPr>
          <a:xfrm rot="13176693">
            <a:off x="13888976" y="3396252"/>
            <a:ext cx="685800" cy="685800"/>
          </a:xfrm>
          <a:prstGeom prst="flowChartConnector">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custDataLst>
      <p:tags r:id="rId1"/>
    </p:custDataLst>
    <p:extLst>
      <p:ext uri="{BB962C8B-B14F-4D97-AF65-F5344CB8AC3E}">
        <p14:creationId xmlns:p14="http://schemas.microsoft.com/office/powerpoint/2010/main" val="1526069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out)">
                                      <p:cBhvr>
                                        <p:cTn id="7" dur="1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500"/>
                                        <p:tgtEl>
                                          <p:spTgt spid="4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500"/>
                                        <p:tgtEl>
                                          <p:spTgt spid="49"/>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500"/>
                                        <p:tgtEl>
                                          <p:spTgt spid="39"/>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fade">
                                      <p:cBhvr>
                                        <p:cTn id="40" dur="500"/>
                                        <p:tgtEl>
                                          <p:spTgt spid="4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500"/>
                                        <p:tgtEl>
                                          <p:spTgt spid="43"/>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fade">
                                      <p:cBhvr>
                                        <p:cTn id="50" dur="500"/>
                                        <p:tgtEl>
                                          <p:spTgt spid="45"/>
                                        </p:tgtEl>
                                      </p:cBhvr>
                                    </p:animEffect>
                                  </p:childTnLst>
                                </p:cTn>
                              </p:par>
                            </p:childTnLst>
                          </p:cTn>
                        </p:par>
                        <p:par>
                          <p:cTn id="51" fill="hold">
                            <p:stCondLst>
                              <p:cond delay="3000"/>
                            </p:stCondLst>
                            <p:childTnLst>
                              <p:par>
                                <p:cTn id="52" presetID="10" presetClass="entr" presetSubtype="0" fill="hold" grpId="0" nodeType="afterEffect">
                                  <p:stCondLst>
                                    <p:cond delay="0"/>
                                  </p:stCondLst>
                                  <p:childTnLst>
                                    <p:set>
                                      <p:cBhvr>
                                        <p:cTn id="53" dur="1" fill="hold">
                                          <p:stCondLst>
                                            <p:cond delay="0"/>
                                          </p:stCondLst>
                                        </p:cTn>
                                        <p:tgtEl>
                                          <p:spTgt spid="46"/>
                                        </p:tgtEl>
                                        <p:attrNameLst>
                                          <p:attrName>style.visibility</p:attrName>
                                        </p:attrNameLst>
                                      </p:cBhvr>
                                      <p:to>
                                        <p:strVal val="visible"/>
                                      </p:to>
                                    </p:set>
                                    <p:animEffect transition="in" filter="fade">
                                      <p:cBhvr>
                                        <p:cTn id="54" dur="500"/>
                                        <p:tgtEl>
                                          <p:spTgt spid="4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fade">
                                      <p:cBhvr>
                                        <p:cTn id="62" dur="500"/>
                                        <p:tgtEl>
                                          <p:spTgt spid="7"/>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par>
                          <p:cTn id="71" fill="hold">
                            <p:stCondLst>
                              <p:cond delay="1500"/>
                            </p:stCondLst>
                            <p:childTnLst>
                              <p:par>
                                <p:cTn id="72" presetID="10"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fade">
                                      <p:cBhvr>
                                        <p:cTn id="74" dur="500"/>
                                        <p:tgtEl>
                                          <p:spTgt spid="21"/>
                                        </p:tgtEl>
                                      </p:cBhvr>
                                    </p:animEffect>
                                  </p:childTnLst>
                                </p:cTn>
                              </p:par>
                            </p:childTnLst>
                          </p:cTn>
                        </p:par>
                        <p:par>
                          <p:cTn id="75" fill="hold">
                            <p:stCondLst>
                              <p:cond delay="2000"/>
                            </p:stCondLst>
                            <p:childTnLst>
                              <p:par>
                                <p:cTn id="76" presetID="10" presetClass="entr" presetSubtype="0" fill="hold" grpId="0" nodeType="after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500"/>
                                        <p:tgtEl>
                                          <p:spTgt spid="25"/>
                                        </p:tgtEl>
                                      </p:cBhvr>
                                    </p:animEffect>
                                  </p:childTnLst>
                                </p:cTn>
                              </p:par>
                            </p:childTnLst>
                          </p:cTn>
                        </p:par>
                        <p:par>
                          <p:cTn id="79" fill="hold">
                            <p:stCondLst>
                              <p:cond delay="2500"/>
                            </p:stCondLst>
                            <p:childTnLst>
                              <p:par>
                                <p:cTn id="80" presetID="10" presetClass="entr" presetSubtype="0" fill="hold" grpId="0" nodeType="after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500"/>
                                        <p:tgtEl>
                                          <p:spTgt spid="33"/>
                                        </p:tgtEl>
                                      </p:cBhvr>
                                    </p:animEffect>
                                  </p:childTnLst>
                                </p:cTn>
                              </p:par>
                            </p:childTnLst>
                          </p:cTn>
                        </p:par>
                        <p:par>
                          <p:cTn id="83" fill="hold">
                            <p:stCondLst>
                              <p:cond delay="3000"/>
                            </p:stCondLst>
                            <p:childTnLst>
                              <p:par>
                                <p:cTn id="84" presetID="10" presetClass="entr" presetSubtype="0" fill="hold" grpId="0" nodeType="afterEffect">
                                  <p:stCondLst>
                                    <p:cond delay="0"/>
                                  </p:stCondLst>
                                  <p:childTnLst>
                                    <p:set>
                                      <p:cBhvr>
                                        <p:cTn id="85" dur="1" fill="hold">
                                          <p:stCondLst>
                                            <p:cond delay="0"/>
                                          </p:stCondLst>
                                        </p:cTn>
                                        <p:tgtEl>
                                          <p:spTgt spid="29"/>
                                        </p:tgtEl>
                                        <p:attrNameLst>
                                          <p:attrName>style.visibility</p:attrName>
                                        </p:attrNameLst>
                                      </p:cBhvr>
                                      <p:to>
                                        <p:strVal val="visible"/>
                                      </p:to>
                                    </p:set>
                                    <p:animEffect transition="in" filter="fade">
                                      <p:cBhvr>
                                        <p:cTn id="86" dur="500"/>
                                        <p:tgtEl>
                                          <p:spTgt spid="2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8"/>
                                        </p:tgtEl>
                                        <p:attrNameLst>
                                          <p:attrName>style.visibility</p:attrName>
                                        </p:attrNameLst>
                                      </p:cBhvr>
                                      <p:to>
                                        <p:strVal val="visible"/>
                                      </p:to>
                                    </p:set>
                                    <p:animEffect transition="in" filter="fade">
                                      <p:cBhvr>
                                        <p:cTn id="91" dur="500"/>
                                        <p:tgtEl>
                                          <p:spTgt spid="8"/>
                                        </p:tgtEl>
                                      </p:cBhvr>
                                    </p:animEffect>
                                  </p:childTnLst>
                                </p:cTn>
                              </p:par>
                            </p:childTnLst>
                          </p:cTn>
                        </p:par>
                        <p:par>
                          <p:cTn id="92" fill="hold">
                            <p:stCondLst>
                              <p:cond delay="500"/>
                            </p:stCondLst>
                            <p:childTnLst>
                              <p:par>
                                <p:cTn id="93" presetID="10" presetClass="entr" presetSubtype="0" fill="hold" grpId="0" nodeType="after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fade">
                                      <p:cBhvr>
                                        <p:cTn id="95" dur="500"/>
                                        <p:tgtEl>
                                          <p:spTgt spid="9"/>
                                        </p:tgtEl>
                                      </p:cBhvr>
                                    </p:animEffect>
                                  </p:childTnLst>
                                </p:cTn>
                              </p:par>
                            </p:childTnLst>
                          </p:cTn>
                        </p:par>
                        <p:par>
                          <p:cTn id="96" fill="hold">
                            <p:stCondLst>
                              <p:cond delay="1000"/>
                            </p:stCondLst>
                            <p:childTnLst>
                              <p:par>
                                <p:cTn id="97" presetID="10" presetClass="entr" presetSubtype="0" fill="hold" grpId="0" nodeType="afterEffect">
                                  <p:stCondLst>
                                    <p:cond delay="0"/>
                                  </p:stCondLst>
                                  <p:childTnLst>
                                    <p:set>
                                      <p:cBhvr>
                                        <p:cTn id="98" dur="1" fill="hold">
                                          <p:stCondLst>
                                            <p:cond delay="0"/>
                                          </p:stCondLst>
                                        </p:cTn>
                                        <p:tgtEl>
                                          <p:spTgt spid="11"/>
                                        </p:tgtEl>
                                        <p:attrNameLst>
                                          <p:attrName>style.visibility</p:attrName>
                                        </p:attrNameLst>
                                      </p:cBhvr>
                                      <p:to>
                                        <p:strVal val="visible"/>
                                      </p:to>
                                    </p:set>
                                    <p:animEffect transition="in" filter="fade">
                                      <p:cBhvr>
                                        <p:cTn id="99" dur="500"/>
                                        <p:tgtEl>
                                          <p:spTgt spid="11"/>
                                        </p:tgtEl>
                                      </p:cBhvr>
                                    </p:animEffect>
                                  </p:childTnLst>
                                </p:cTn>
                              </p:par>
                            </p:childTnLst>
                          </p:cTn>
                        </p:par>
                        <p:par>
                          <p:cTn id="100" fill="hold">
                            <p:stCondLst>
                              <p:cond delay="1500"/>
                            </p:stCondLst>
                            <p:childTnLst>
                              <p:par>
                                <p:cTn id="101" presetID="10" presetClass="entr" presetSubtype="0" fill="hold" grpId="0" nodeType="after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fade">
                                      <p:cBhvr>
                                        <p:cTn id="103" dur="500"/>
                                        <p:tgtEl>
                                          <p:spTgt spid="12"/>
                                        </p:tgtEl>
                                      </p:cBhvr>
                                    </p:animEffect>
                                  </p:childTnLst>
                                </p:cTn>
                              </p:par>
                            </p:childTnLst>
                          </p:cTn>
                        </p:par>
                        <p:par>
                          <p:cTn id="104" fill="hold">
                            <p:stCondLst>
                              <p:cond delay="2000"/>
                            </p:stCondLst>
                            <p:childTnLst>
                              <p:par>
                                <p:cTn id="105" presetID="10" presetClass="entr" presetSubtype="0" fill="hold" grpId="0" nodeType="after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fade">
                                      <p:cBhvr>
                                        <p:cTn id="107" dur="500"/>
                                        <p:tgtEl>
                                          <p:spTgt spid="16"/>
                                        </p:tgtEl>
                                      </p:cBhvr>
                                    </p:animEffect>
                                  </p:childTnLst>
                                </p:cTn>
                              </p:par>
                            </p:childTnLst>
                          </p:cTn>
                        </p:par>
                        <p:par>
                          <p:cTn id="108" fill="hold">
                            <p:stCondLst>
                              <p:cond delay="2500"/>
                            </p:stCondLst>
                            <p:childTnLst>
                              <p:par>
                                <p:cTn id="109" presetID="10" presetClass="entr" presetSubtype="0" fill="hold" grpId="0" nodeType="afterEffect">
                                  <p:stCondLst>
                                    <p:cond delay="0"/>
                                  </p:stCondLst>
                                  <p:childTnLst>
                                    <p:set>
                                      <p:cBhvr>
                                        <p:cTn id="110" dur="1" fill="hold">
                                          <p:stCondLst>
                                            <p:cond delay="0"/>
                                          </p:stCondLst>
                                        </p:cTn>
                                        <p:tgtEl>
                                          <p:spTgt spid="15"/>
                                        </p:tgtEl>
                                        <p:attrNameLst>
                                          <p:attrName>style.visibility</p:attrName>
                                        </p:attrNameLst>
                                      </p:cBhvr>
                                      <p:to>
                                        <p:strVal val="visible"/>
                                      </p:to>
                                    </p:set>
                                    <p:animEffect transition="in" filter="fade">
                                      <p:cBhvr>
                                        <p:cTn id="111" dur="500"/>
                                        <p:tgtEl>
                                          <p:spTgt spid="15"/>
                                        </p:tgtEl>
                                      </p:cBhvr>
                                    </p:animEffect>
                                  </p:childTnLst>
                                </p:cTn>
                              </p:par>
                            </p:childTnLst>
                          </p:cTn>
                        </p:par>
                        <p:par>
                          <p:cTn id="112" fill="hold">
                            <p:stCondLst>
                              <p:cond delay="3000"/>
                            </p:stCondLst>
                            <p:childTnLst>
                              <p:par>
                                <p:cTn id="113" presetID="10" presetClass="entr" presetSubtype="0" fill="hold" grpId="0" nodeType="afterEffect">
                                  <p:stCondLst>
                                    <p:cond delay="0"/>
                                  </p:stCondLst>
                                  <p:childTnLst>
                                    <p:set>
                                      <p:cBhvr>
                                        <p:cTn id="114" dur="1" fill="hold">
                                          <p:stCondLst>
                                            <p:cond delay="0"/>
                                          </p:stCondLst>
                                        </p:cTn>
                                        <p:tgtEl>
                                          <p:spTgt spid="20"/>
                                        </p:tgtEl>
                                        <p:attrNameLst>
                                          <p:attrName>style.visibility</p:attrName>
                                        </p:attrNameLst>
                                      </p:cBhvr>
                                      <p:to>
                                        <p:strVal val="visible"/>
                                      </p:to>
                                    </p:set>
                                    <p:animEffect transition="in" filter="fade">
                                      <p:cBhvr>
                                        <p:cTn id="115" dur="500"/>
                                        <p:tgtEl>
                                          <p:spTgt spid="20"/>
                                        </p:tgtEl>
                                      </p:cBhvr>
                                    </p:animEffect>
                                  </p:childTnLst>
                                </p:cTn>
                              </p:par>
                            </p:childTnLst>
                          </p:cTn>
                        </p:par>
                        <p:par>
                          <p:cTn id="116" fill="hold">
                            <p:stCondLst>
                              <p:cond delay="3500"/>
                            </p:stCondLst>
                            <p:childTnLst>
                              <p:par>
                                <p:cTn id="117" presetID="10" presetClass="entr" presetSubtype="0" fill="hold" grpId="0" nodeType="afterEffect">
                                  <p:stCondLst>
                                    <p:cond delay="0"/>
                                  </p:stCondLst>
                                  <p:childTnLst>
                                    <p:set>
                                      <p:cBhvr>
                                        <p:cTn id="118" dur="1" fill="hold">
                                          <p:stCondLst>
                                            <p:cond delay="0"/>
                                          </p:stCondLst>
                                        </p:cTn>
                                        <p:tgtEl>
                                          <p:spTgt spid="19"/>
                                        </p:tgtEl>
                                        <p:attrNameLst>
                                          <p:attrName>style.visibility</p:attrName>
                                        </p:attrNameLst>
                                      </p:cBhvr>
                                      <p:to>
                                        <p:strVal val="visible"/>
                                      </p:to>
                                    </p:set>
                                    <p:animEffect transition="in" filter="fade">
                                      <p:cBhvr>
                                        <p:cTn id="119" dur="500"/>
                                        <p:tgtEl>
                                          <p:spTgt spid="19"/>
                                        </p:tgtEl>
                                      </p:cBhvr>
                                    </p:animEffect>
                                  </p:childTnLst>
                                </p:cTn>
                              </p:par>
                            </p:childTnLst>
                          </p:cTn>
                        </p:par>
                        <p:par>
                          <p:cTn id="120" fill="hold">
                            <p:stCondLst>
                              <p:cond delay="4000"/>
                            </p:stCondLst>
                            <p:childTnLst>
                              <p:par>
                                <p:cTn id="121" presetID="10" presetClass="entr" presetSubtype="0" fill="hold" grpId="0" nodeType="afterEffect">
                                  <p:stCondLst>
                                    <p:cond delay="0"/>
                                  </p:stCondLst>
                                  <p:childTnLst>
                                    <p:set>
                                      <p:cBhvr>
                                        <p:cTn id="122" dur="1" fill="hold">
                                          <p:stCondLst>
                                            <p:cond delay="0"/>
                                          </p:stCondLst>
                                        </p:cTn>
                                        <p:tgtEl>
                                          <p:spTgt spid="24"/>
                                        </p:tgtEl>
                                        <p:attrNameLst>
                                          <p:attrName>style.visibility</p:attrName>
                                        </p:attrNameLst>
                                      </p:cBhvr>
                                      <p:to>
                                        <p:strVal val="visible"/>
                                      </p:to>
                                    </p:set>
                                    <p:animEffect transition="in" filter="fade">
                                      <p:cBhvr>
                                        <p:cTn id="123" dur="500"/>
                                        <p:tgtEl>
                                          <p:spTgt spid="24"/>
                                        </p:tgtEl>
                                      </p:cBhvr>
                                    </p:animEffect>
                                  </p:childTnLst>
                                </p:cTn>
                              </p:par>
                            </p:childTnLst>
                          </p:cTn>
                        </p:par>
                        <p:par>
                          <p:cTn id="124" fill="hold">
                            <p:stCondLst>
                              <p:cond delay="4500"/>
                            </p:stCondLst>
                            <p:childTnLst>
                              <p:par>
                                <p:cTn id="125" presetID="10" presetClass="entr" presetSubtype="0" fill="hold" grpId="0" nodeType="afterEffect">
                                  <p:stCondLst>
                                    <p:cond delay="0"/>
                                  </p:stCondLst>
                                  <p:childTnLst>
                                    <p:set>
                                      <p:cBhvr>
                                        <p:cTn id="126" dur="1" fill="hold">
                                          <p:stCondLst>
                                            <p:cond delay="0"/>
                                          </p:stCondLst>
                                        </p:cTn>
                                        <p:tgtEl>
                                          <p:spTgt spid="23"/>
                                        </p:tgtEl>
                                        <p:attrNameLst>
                                          <p:attrName>style.visibility</p:attrName>
                                        </p:attrNameLst>
                                      </p:cBhvr>
                                      <p:to>
                                        <p:strVal val="visible"/>
                                      </p:to>
                                    </p:set>
                                    <p:animEffect transition="in" filter="fade">
                                      <p:cBhvr>
                                        <p:cTn id="127" dur="500"/>
                                        <p:tgtEl>
                                          <p:spTgt spid="23"/>
                                        </p:tgtEl>
                                      </p:cBhvr>
                                    </p:animEffect>
                                  </p:childTnLst>
                                </p:cTn>
                              </p:par>
                            </p:childTnLst>
                          </p:cTn>
                        </p:par>
                        <p:par>
                          <p:cTn id="128" fill="hold">
                            <p:stCondLst>
                              <p:cond delay="5000"/>
                            </p:stCondLst>
                            <p:childTnLst>
                              <p:par>
                                <p:cTn id="129" presetID="10" presetClass="entr" presetSubtype="0" fill="hold" grpId="0" nodeType="afterEffect">
                                  <p:stCondLst>
                                    <p:cond delay="0"/>
                                  </p:stCondLst>
                                  <p:childTnLst>
                                    <p:set>
                                      <p:cBhvr>
                                        <p:cTn id="130" dur="1" fill="hold">
                                          <p:stCondLst>
                                            <p:cond delay="0"/>
                                          </p:stCondLst>
                                        </p:cTn>
                                        <p:tgtEl>
                                          <p:spTgt spid="32"/>
                                        </p:tgtEl>
                                        <p:attrNameLst>
                                          <p:attrName>style.visibility</p:attrName>
                                        </p:attrNameLst>
                                      </p:cBhvr>
                                      <p:to>
                                        <p:strVal val="visible"/>
                                      </p:to>
                                    </p:set>
                                    <p:animEffect transition="in" filter="fade">
                                      <p:cBhvr>
                                        <p:cTn id="131" dur="500"/>
                                        <p:tgtEl>
                                          <p:spTgt spid="32"/>
                                        </p:tgtEl>
                                      </p:cBhvr>
                                    </p:animEffect>
                                  </p:childTnLst>
                                </p:cTn>
                              </p:par>
                            </p:childTnLst>
                          </p:cTn>
                        </p:par>
                        <p:par>
                          <p:cTn id="132" fill="hold">
                            <p:stCondLst>
                              <p:cond delay="5500"/>
                            </p:stCondLst>
                            <p:childTnLst>
                              <p:par>
                                <p:cTn id="133" presetID="10" presetClass="entr" presetSubtype="0" fill="hold" grpId="0" nodeType="afterEffect">
                                  <p:stCondLst>
                                    <p:cond delay="0"/>
                                  </p:stCondLst>
                                  <p:childTnLst>
                                    <p:set>
                                      <p:cBhvr>
                                        <p:cTn id="134" dur="1" fill="hold">
                                          <p:stCondLst>
                                            <p:cond delay="0"/>
                                          </p:stCondLst>
                                        </p:cTn>
                                        <p:tgtEl>
                                          <p:spTgt spid="31"/>
                                        </p:tgtEl>
                                        <p:attrNameLst>
                                          <p:attrName>style.visibility</p:attrName>
                                        </p:attrNameLst>
                                      </p:cBhvr>
                                      <p:to>
                                        <p:strVal val="visible"/>
                                      </p:to>
                                    </p:set>
                                    <p:animEffect transition="in" filter="fade">
                                      <p:cBhvr>
                                        <p:cTn id="135" dur="500"/>
                                        <p:tgtEl>
                                          <p:spTgt spid="31"/>
                                        </p:tgtEl>
                                      </p:cBhvr>
                                    </p:animEffect>
                                  </p:childTnLst>
                                </p:cTn>
                              </p:par>
                            </p:childTnLst>
                          </p:cTn>
                        </p:par>
                        <p:par>
                          <p:cTn id="136" fill="hold">
                            <p:stCondLst>
                              <p:cond delay="6000"/>
                            </p:stCondLst>
                            <p:childTnLst>
                              <p:par>
                                <p:cTn id="137" presetID="10" presetClass="entr" presetSubtype="0" fill="hold" grpId="0" nodeType="afterEffect">
                                  <p:stCondLst>
                                    <p:cond delay="0"/>
                                  </p:stCondLst>
                                  <p:childTnLst>
                                    <p:set>
                                      <p:cBhvr>
                                        <p:cTn id="138" dur="1" fill="hold">
                                          <p:stCondLst>
                                            <p:cond delay="0"/>
                                          </p:stCondLst>
                                        </p:cTn>
                                        <p:tgtEl>
                                          <p:spTgt spid="28"/>
                                        </p:tgtEl>
                                        <p:attrNameLst>
                                          <p:attrName>style.visibility</p:attrName>
                                        </p:attrNameLst>
                                      </p:cBhvr>
                                      <p:to>
                                        <p:strVal val="visible"/>
                                      </p:to>
                                    </p:set>
                                    <p:animEffect transition="in" filter="fade">
                                      <p:cBhvr>
                                        <p:cTn id="139" dur="500"/>
                                        <p:tgtEl>
                                          <p:spTgt spid="28"/>
                                        </p:tgtEl>
                                      </p:cBhvr>
                                    </p:animEffect>
                                  </p:childTnLst>
                                </p:cTn>
                              </p:par>
                            </p:childTnLst>
                          </p:cTn>
                        </p:par>
                        <p:par>
                          <p:cTn id="140" fill="hold">
                            <p:stCondLst>
                              <p:cond delay="6500"/>
                            </p:stCondLst>
                            <p:childTnLst>
                              <p:par>
                                <p:cTn id="141" presetID="10" presetClass="entr" presetSubtype="0" fill="hold" grpId="0" nodeType="afterEffect">
                                  <p:stCondLst>
                                    <p:cond delay="0"/>
                                  </p:stCondLst>
                                  <p:childTnLst>
                                    <p:set>
                                      <p:cBhvr>
                                        <p:cTn id="142" dur="1" fill="hold">
                                          <p:stCondLst>
                                            <p:cond delay="0"/>
                                          </p:stCondLst>
                                        </p:cTn>
                                        <p:tgtEl>
                                          <p:spTgt spid="27"/>
                                        </p:tgtEl>
                                        <p:attrNameLst>
                                          <p:attrName>style.visibility</p:attrName>
                                        </p:attrNameLst>
                                      </p:cBhvr>
                                      <p:to>
                                        <p:strVal val="visible"/>
                                      </p:to>
                                    </p:set>
                                    <p:animEffect transition="in" filter="fade">
                                      <p:cBhvr>
                                        <p:cTn id="1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7" grpId="0" animBg="1"/>
      <p:bldP spid="8" grpId="0" animBg="1"/>
      <p:bldP spid="9" grpId="0" animBg="1"/>
      <p:bldP spid="10" grpId="0" animBg="1"/>
      <p:bldP spid="11" grpId="0" animBg="1"/>
      <p:bldP spid="12" grpId="0" animBg="1"/>
      <p:bldP spid="15" grpId="0" animBg="1"/>
      <p:bldP spid="16" grpId="0" animBg="1"/>
      <p:bldP spid="17" grpId="0" animBg="1"/>
      <p:bldP spid="19" grpId="0" animBg="1"/>
      <p:bldP spid="20" grpId="0" animBg="1"/>
      <p:bldP spid="21" grpId="0" animBg="1"/>
      <p:bldP spid="23" grpId="0" animBg="1"/>
      <p:bldP spid="24" grpId="0" animBg="1"/>
      <p:bldP spid="25" grpId="0" animBg="1"/>
      <p:bldP spid="27" grpId="0" animBg="1"/>
      <p:bldP spid="28" grpId="0" animBg="1"/>
      <p:bldP spid="29" grpId="0" animBg="1"/>
      <p:bldP spid="31" grpId="0" animBg="1"/>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Benefits from Project ECHO</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2" y="1977729"/>
            <a:ext cx="13349138" cy="6445845"/>
          </a:xfrm>
          <a:prstGeom prst="rect">
            <a:avLst/>
          </a:prstGeom>
        </p:spPr>
      </p:pic>
    </p:spTree>
    <p:extLst>
      <p:ext uri="{BB962C8B-B14F-4D97-AF65-F5344CB8AC3E}">
        <p14:creationId xmlns:p14="http://schemas.microsoft.com/office/powerpoint/2010/main" val="1147932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0" y="1110218"/>
            <a:ext cx="18288000" cy="2590797"/>
          </a:xfrm>
        </p:spPr>
        <p:txBody>
          <a:bodyPr/>
          <a:lstStyle/>
          <a:p>
            <a:r>
              <a:rPr lang="en-US"/>
              <a:t>ECHO creates VALUE for all parts of the healthcare system</a:t>
            </a:r>
          </a:p>
          <a:p>
            <a:endParaRPr lang="en-US"/>
          </a:p>
        </p:txBody>
      </p:sp>
      <p:sp>
        <p:nvSpPr>
          <p:cNvPr id="5" name="TextBox 4"/>
          <p:cNvSpPr txBox="1"/>
          <p:nvPr/>
        </p:nvSpPr>
        <p:spPr>
          <a:xfrm>
            <a:off x="8563897" y="3420103"/>
            <a:ext cx="9372600" cy="6740307"/>
          </a:xfrm>
          <a:prstGeom prst="rect">
            <a:avLst/>
          </a:prstGeom>
          <a:noFill/>
        </p:spPr>
        <p:txBody>
          <a:bodyPr wrap="square" lIns="91440" tIns="45720" rIns="91440" bIns="45720" rtlCol="0" anchor="t">
            <a:spAutoFit/>
          </a:bodyPr>
          <a:lstStyle/>
          <a:p>
            <a:pPr algn="ctr"/>
            <a:r>
              <a:rPr lang="en-US" sz="5400" b="1"/>
              <a:t>It is very important to not simplify this to Return on Investment (ROI) equation, but rather as a VALUE EQUATION.  ECHO may deliver ROI, but it has a much greater </a:t>
            </a:r>
            <a:r>
              <a:rPr lang="en-US" sz="5400" b="1" u="sng"/>
              <a:t>value </a:t>
            </a:r>
            <a:r>
              <a:rPr lang="en-US" sz="5400" b="1"/>
              <a:t>impact on all segments of the health care system.</a:t>
            </a:r>
          </a:p>
        </p:txBody>
      </p:sp>
      <p:sp>
        <p:nvSpPr>
          <p:cNvPr id="3" name="TextBox 2">
            <a:extLst>
              <a:ext uri="{FF2B5EF4-FFF2-40B4-BE49-F238E27FC236}">
                <a16:creationId xmlns:a16="http://schemas.microsoft.com/office/drawing/2014/main" id="{BC4BD137-2957-38A6-05AD-B8F01064D81A}"/>
              </a:ext>
            </a:extLst>
          </p:cNvPr>
          <p:cNvSpPr txBox="1"/>
          <p:nvPr/>
        </p:nvSpPr>
        <p:spPr>
          <a:xfrm>
            <a:off x="-2459" y="3437309"/>
            <a:ext cx="8401666" cy="6740307"/>
          </a:xfrm>
          <a:prstGeom prst="rect">
            <a:avLst/>
          </a:prstGeom>
          <a:noFill/>
        </p:spPr>
        <p:txBody>
          <a:bodyPr wrap="square" rtlCol="0">
            <a:spAutoFit/>
          </a:bodyPr>
          <a:lstStyle/>
          <a:p>
            <a:pPr algn="ctr"/>
            <a:r>
              <a:rPr lang="en-US" sz="5400">
                <a:solidFill>
                  <a:schemeClr val="accent2">
                    <a:lumMod val="50000"/>
                  </a:schemeClr>
                </a:solidFill>
              </a:rPr>
              <a:t>Patients</a:t>
            </a:r>
          </a:p>
          <a:p>
            <a:pPr algn="ctr"/>
            <a:r>
              <a:rPr lang="en-US" sz="5400">
                <a:solidFill>
                  <a:schemeClr val="accent2">
                    <a:lumMod val="50000"/>
                  </a:schemeClr>
                </a:solidFill>
              </a:rPr>
              <a:t>Community</a:t>
            </a:r>
          </a:p>
          <a:p>
            <a:pPr algn="ctr"/>
            <a:r>
              <a:rPr lang="en-US" sz="5400">
                <a:solidFill>
                  <a:schemeClr val="accent2">
                    <a:lumMod val="50000"/>
                  </a:schemeClr>
                </a:solidFill>
              </a:rPr>
              <a:t>Community Clinics</a:t>
            </a:r>
          </a:p>
          <a:p>
            <a:pPr algn="ctr"/>
            <a:r>
              <a:rPr lang="en-US" sz="5400">
                <a:solidFill>
                  <a:schemeClr val="accent2">
                    <a:lumMod val="50000"/>
                  </a:schemeClr>
                </a:solidFill>
              </a:rPr>
              <a:t> Providers (spoke)</a:t>
            </a:r>
          </a:p>
          <a:p>
            <a:pPr algn="ctr"/>
            <a:r>
              <a:rPr lang="en-US" sz="5400">
                <a:solidFill>
                  <a:schemeClr val="accent2">
                    <a:lumMod val="50000"/>
                  </a:schemeClr>
                </a:solidFill>
              </a:rPr>
              <a:t>Providers (hub)</a:t>
            </a:r>
          </a:p>
          <a:p>
            <a:pPr algn="ctr"/>
            <a:r>
              <a:rPr lang="en-US" sz="5400">
                <a:solidFill>
                  <a:schemeClr val="accent2">
                    <a:lumMod val="50000"/>
                  </a:schemeClr>
                </a:solidFill>
              </a:rPr>
              <a:t>Payers </a:t>
            </a:r>
          </a:p>
          <a:p>
            <a:pPr algn="ctr"/>
            <a:r>
              <a:rPr lang="en-US" sz="5400">
                <a:solidFill>
                  <a:schemeClr val="accent2">
                    <a:lumMod val="50000"/>
                  </a:schemeClr>
                </a:solidFill>
              </a:rPr>
              <a:t>Rural Clinicians </a:t>
            </a:r>
          </a:p>
          <a:p>
            <a:pPr algn="ctr"/>
            <a:endParaRPr lang="en-US" sz="5400" b="1"/>
          </a:p>
        </p:txBody>
      </p:sp>
    </p:spTree>
    <p:extLst>
      <p:ext uri="{BB962C8B-B14F-4D97-AF65-F5344CB8AC3E}">
        <p14:creationId xmlns:p14="http://schemas.microsoft.com/office/powerpoint/2010/main" val="2479059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 Placeholder 1"/>
          <p:cNvSpPr>
            <a:spLocks noGrp="1"/>
          </p:cNvSpPr>
          <p:nvPr>
            <p:ph type="body" sz="quarter" idx="10"/>
          </p:nvPr>
        </p:nvSpPr>
        <p:spPr/>
        <p:txBody>
          <a:bodyPr/>
          <a:lstStyle/>
          <a:p>
            <a:r>
              <a:rPr lang="en-US" sz="6300">
                <a:solidFill>
                  <a:schemeClr val="accent6">
                    <a:lumMod val="25000"/>
                  </a:schemeClr>
                </a:solidFill>
              </a:rPr>
              <a:t>ECHO Publications by Outcome Levels</a:t>
            </a:r>
          </a:p>
        </p:txBody>
      </p:sp>
      <p:sp>
        <p:nvSpPr>
          <p:cNvPr id="9" name="TextBox 8"/>
          <p:cNvSpPr txBox="1"/>
          <p:nvPr/>
        </p:nvSpPr>
        <p:spPr>
          <a:xfrm>
            <a:off x="5197643" y="1868408"/>
            <a:ext cx="3133023" cy="507831"/>
          </a:xfrm>
          <a:prstGeom prst="rect">
            <a:avLst/>
          </a:prstGeom>
          <a:noFill/>
        </p:spPr>
        <p:txBody>
          <a:bodyPr wrap="square" rtlCol="0">
            <a:spAutoFit/>
          </a:bodyPr>
          <a:lstStyle/>
          <a:p>
            <a:pPr defTabSz="685800">
              <a:defRPr/>
            </a:pPr>
            <a:endParaRPr lang="en-US" sz="2700">
              <a:solidFill>
                <a:prstClr val="black"/>
              </a:solidFill>
              <a:latin typeface="Calibri" panose="020F0502020204030204"/>
            </a:endParaRPr>
          </a:p>
        </p:txBody>
      </p:sp>
      <p:pic>
        <p:nvPicPr>
          <p:cNvPr id="25" name="Picture 25" descr="Diagram&#10;&#10;Description automatically generated">
            <a:extLst>
              <a:ext uri="{FF2B5EF4-FFF2-40B4-BE49-F238E27FC236}">
                <a16:creationId xmlns:a16="http://schemas.microsoft.com/office/drawing/2014/main" id="{CD925905-E5FA-F417-44ED-C58CEEF698B2}"/>
              </a:ext>
            </a:extLst>
          </p:cNvPr>
          <p:cNvPicPr>
            <a:picLocks noChangeAspect="1"/>
          </p:cNvPicPr>
          <p:nvPr/>
        </p:nvPicPr>
        <p:blipFill>
          <a:blip r:embed="rId4"/>
          <a:stretch>
            <a:fillRect/>
          </a:stretch>
        </p:blipFill>
        <p:spPr>
          <a:xfrm>
            <a:off x="270935" y="2202557"/>
            <a:ext cx="8072966" cy="6728558"/>
          </a:xfrm>
          <a:prstGeom prst="rect">
            <a:avLst/>
          </a:prstGeom>
        </p:spPr>
      </p:pic>
      <p:pic>
        <p:nvPicPr>
          <p:cNvPr id="2" name="Picture 3" descr="Chart, bar chart&#10;&#10;Description automatically generated">
            <a:extLst>
              <a:ext uri="{FF2B5EF4-FFF2-40B4-BE49-F238E27FC236}">
                <a16:creationId xmlns:a16="http://schemas.microsoft.com/office/drawing/2014/main" id="{DB464090-19AC-E139-AE75-BF96F1B48874}"/>
              </a:ext>
            </a:extLst>
          </p:cNvPr>
          <p:cNvPicPr>
            <a:picLocks noChangeAspect="1"/>
          </p:cNvPicPr>
          <p:nvPr/>
        </p:nvPicPr>
        <p:blipFill>
          <a:blip r:embed="rId5"/>
          <a:stretch>
            <a:fillRect/>
          </a:stretch>
        </p:blipFill>
        <p:spPr>
          <a:xfrm>
            <a:off x="8594038" y="1676357"/>
            <a:ext cx="9697277" cy="7861941"/>
          </a:xfrm>
          <a:prstGeom prst="rect">
            <a:avLst/>
          </a:prstGeom>
        </p:spPr>
      </p:pic>
      <p:sp>
        <p:nvSpPr>
          <p:cNvPr id="4" name="TextBox 3">
            <a:extLst>
              <a:ext uri="{FF2B5EF4-FFF2-40B4-BE49-F238E27FC236}">
                <a16:creationId xmlns:a16="http://schemas.microsoft.com/office/drawing/2014/main" id="{DEA02655-4D64-DF90-CA91-89AF141CF4E2}"/>
              </a:ext>
            </a:extLst>
          </p:cNvPr>
          <p:cNvSpPr txBox="1"/>
          <p:nvPr/>
        </p:nvSpPr>
        <p:spPr>
          <a:xfrm>
            <a:off x="15678977" y="7628282"/>
            <a:ext cx="2186609" cy="969496"/>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2700" b="1">
                <a:cs typeface="Calibri"/>
              </a:rPr>
              <a:t>500+ Publications</a:t>
            </a:r>
            <a:endParaRPr lang="en-US" sz="2700" b="1"/>
          </a:p>
        </p:txBody>
      </p:sp>
    </p:spTree>
    <p:custDataLst>
      <p:tags r:id="rId1"/>
    </p:custDataLst>
    <p:extLst>
      <p:ext uri="{BB962C8B-B14F-4D97-AF65-F5344CB8AC3E}">
        <p14:creationId xmlns:p14="http://schemas.microsoft.com/office/powerpoint/2010/main" val="13393424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screenshot of a phone&#10;&#10;Description automatically generated">
            <a:extLst>
              <a:ext uri="{FF2B5EF4-FFF2-40B4-BE49-F238E27FC236}">
                <a16:creationId xmlns:a16="http://schemas.microsoft.com/office/drawing/2014/main" id="{8EC4F9EA-2648-AFB4-F3A3-9F3E7450B8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600" y="1399474"/>
            <a:ext cx="4114800" cy="8087096"/>
          </a:xfrm>
          <a:prstGeom prst="rect">
            <a:avLst/>
          </a:prstGeom>
        </p:spPr>
      </p:pic>
      <p:pic>
        <p:nvPicPr>
          <p:cNvPr id="12" name="Picture 11" descr="A diagram of people in circles&#10;&#10;Description automatically generated with medium confidence">
            <a:extLst>
              <a:ext uri="{FF2B5EF4-FFF2-40B4-BE49-F238E27FC236}">
                <a16:creationId xmlns:a16="http://schemas.microsoft.com/office/drawing/2014/main" id="{9948AABF-75B5-19B4-A8B7-D4A72E0AD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021" y="3578296"/>
            <a:ext cx="10318823" cy="4156004"/>
          </a:xfrm>
          <a:prstGeom prst="rect">
            <a:avLst/>
          </a:prstGeom>
        </p:spPr>
      </p:pic>
    </p:spTree>
    <p:extLst>
      <p:ext uri="{BB962C8B-B14F-4D97-AF65-F5344CB8AC3E}">
        <p14:creationId xmlns:p14="http://schemas.microsoft.com/office/powerpoint/2010/main" val="4023726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map of the world with purple dots&#10;&#10;Description automatically generated">
            <a:extLst>
              <a:ext uri="{FF2B5EF4-FFF2-40B4-BE49-F238E27FC236}">
                <a16:creationId xmlns:a16="http://schemas.microsoft.com/office/drawing/2014/main" id="{583A7E40-E0C3-CA74-F0F5-CDF71512F3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7200"/>
            <a:ext cx="18127132" cy="6921500"/>
          </a:xfrm>
          <a:prstGeom prst="rect">
            <a:avLst/>
          </a:prstGeom>
        </p:spPr>
      </p:pic>
      <p:sp>
        <p:nvSpPr>
          <p:cNvPr id="4" name="TextBox 3">
            <a:extLst>
              <a:ext uri="{FF2B5EF4-FFF2-40B4-BE49-F238E27FC236}">
                <a16:creationId xmlns:a16="http://schemas.microsoft.com/office/drawing/2014/main" id="{45CAD00A-74FF-78BA-90A3-8B7EB042D79E}"/>
              </a:ext>
            </a:extLst>
          </p:cNvPr>
          <p:cNvSpPr txBox="1"/>
          <p:nvPr/>
        </p:nvSpPr>
        <p:spPr>
          <a:xfrm>
            <a:off x="4724400" y="876300"/>
            <a:ext cx="8534400" cy="584775"/>
          </a:xfrm>
          <a:prstGeom prst="rect">
            <a:avLst/>
          </a:prstGeom>
          <a:noFill/>
        </p:spPr>
        <p:txBody>
          <a:bodyPr wrap="square" rtlCol="0">
            <a:spAutoFit/>
          </a:bodyPr>
          <a:lstStyle/>
          <a:p>
            <a:pPr algn="ctr"/>
            <a:r>
              <a:rPr lang="en-US" sz="3200" b="1"/>
              <a:t>ECHO AROUND THE WORLD </a:t>
            </a:r>
          </a:p>
        </p:txBody>
      </p:sp>
    </p:spTree>
    <p:extLst>
      <p:ext uri="{BB962C8B-B14F-4D97-AF65-F5344CB8AC3E}">
        <p14:creationId xmlns:p14="http://schemas.microsoft.com/office/powerpoint/2010/main" val="1458808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BDBD0-264E-7F4B-9F75-ADDDFBE54F07}"/>
              </a:ext>
            </a:extLst>
          </p:cNvPr>
          <p:cNvSpPr>
            <a:spLocks noGrp="1"/>
          </p:cNvSpPr>
          <p:nvPr>
            <p:ph type="title"/>
          </p:nvPr>
        </p:nvSpPr>
        <p:spPr>
          <a:xfrm>
            <a:off x="1645920" y="1254036"/>
            <a:ext cx="15041880" cy="822960"/>
          </a:xfrm>
        </p:spPr>
        <p:txBody>
          <a:bodyPr/>
          <a:lstStyle/>
          <a:p>
            <a:pPr algn="ctr"/>
            <a:r>
              <a:rPr lang="en-US" sz="4800"/>
              <a:t>New Mexico to Minnesota</a:t>
            </a:r>
          </a:p>
        </p:txBody>
      </p:sp>
      <p:pic>
        <p:nvPicPr>
          <p:cNvPr id="33794" name="Picture 2" descr="New Mexico 2023 | Ultimate Guide To Where To Go, Eat &amp; Sleep in New Mexico  | Time Out">
            <a:extLst>
              <a:ext uri="{FF2B5EF4-FFF2-40B4-BE49-F238E27FC236}">
                <a16:creationId xmlns:a16="http://schemas.microsoft.com/office/drawing/2014/main" id="{E430FC7D-4A12-CA4F-9915-67BEB9B2E63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5852" y="3076302"/>
            <a:ext cx="7653495" cy="5740122"/>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innesota - What you need to know before you go – Go Guides">
            <a:extLst>
              <a:ext uri="{FF2B5EF4-FFF2-40B4-BE49-F238E27FC236}">
                <a16:creationId xmlns:a16="http://schemas.microsoft.com/office/drawing/2014/main" id="{664EDF62-B655-0D42-BCD2-09E2B89DDD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1" y="3076303"/>
            <a:ext cx="8617073" cy="574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737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6742D-CDB6-5E62-A8E4-9E4E6A826424}"/>
              </a:ext>
            </a:extLst>
          </p:cNvPr>
          <p:cNvSpPr>
            <a:spLocks noGrp="1"/>
          </p:cNvSpPr>
          <p:nvPr>
            <p:ph type="title"/>
          </p:nvPr>
        </p:nvSpPr>
        <p:spPr>
          <a:xfrm>
            <a:off x="685800" y="266700"/>
            <a:ext cx="15991194" cy="1613242"/>
          </a:xfrm>
        </p:spPr>
        <p:txBody>
          <a:bodyPr>
            <a:normAutofit/>
          </a:bodyPr>
          <a:lstStyle/>
          <a:p>
            <a:r>
              <a:rPr lang="en-US"/>
              <a:t>April 25</a:t>
            </a:r>
            <a:r>
              <a:rPr lang="en-US" baseline="30000"/>
              <a:t>th</a:t>
            </a:r>
            <a:r>
              <a:rPr lang="en-US"/>
              <a:t>, 2018, Minneapolis Club</a:t>
            </a:r>
          </a:p>
        </p:txBody>
      </p:sp>
      <p:pic>
        <p:nvPicPr>
          <p:cNvPr id="8" name="Content Placeholder 7" descr="A group of people posing for a photo&#10;&#10;Description automatically generated">
            <a:extLst>
              <a:ext uri="{FF2B5EF4-FFF2-40B4-BE49-F238E27FC236}">
                <a16:creationId xmlns:a16="http://schemas.microsoft.com/office/drawing/2014/main" id="{3C6B4824-A8F3-F7EB-E1ED-0A99B9EC13C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1921078"/>
            <a:ext cx="4684184" cy="3513138"/>
          </a:xfrm>
          <a:prstGeom prst="rect">
            <a:avLst/>
          </a:prstGeom>
          <a:ln>
            <a:noFill/>
          </a:ln>
          <a:effectLst>
            <a:softEdge rad="112500"/>
          </a:effectLst>
        </p:spPr>
      </p:pic>
      <p:sp>
        <p:nvSpPr>
          <p:cNvPr id="4" name="Date Placeholder 3">
            <a:extLst>
              <a:ext uri="{FF2B5EF4-FFF2-40B4-BE49-F238E27FC236}">
                <a16:creationId xmlns:a16="http://schemas.microsoft.com/office/drawing/2014/main" id="{38E38984-6079-D979-8137-DE3749BC1DB2}"/>
              </a:ext>
            </a:extLst>
          </p:cNvPr>
          <p:cNvSpPr>
            <a:spLocks noGrp="1"/>
          </p:cNvSpPr>
          <p:nvPr>
            <p:ph type="dt" sz="half" idx="10"/>
          </p:nvPr>
        </p:nvSpPr>
        <p:spPr/>
        <p:txBody>
          <a:bodyPr/>
          <a:lstStyle/>
          <a:p>
            <a:fld id="{B190455B-FF01-4113-8FFA-0F0B357726CB}" type="datetime1">
              <a:rPr lang="en-US" smtClean="0"/>
              <a:t>2/28/2025</a:t>
            </a:fld>
            <a:endParaRPr lang="en-US"/>
          </a:p>
        </p:txBody>
      </p:sp>
      <p:sp>
        <p:nvSpPr>
          <p:cNvPr id="6" name="Slide Number Placeholder 5">
            <a:extLst>
              <a:ext uri="{FF2B5EF4-FFF2-40B4-BE49-F238E27FC236}">
                <a16:creationId xmlns:a16="http://schemas.microsoft.com/office/drawing/2014/main" id="{F6E3EAC3-B0A8-8E4A-B8A1-448538CF35DF}"/>
              </a:ext>
            </a:extLst>
          </p:cNvPr>
          <p:cNvSpPr>
            <a:spLocks noGrp="1"/>
          </p:cNvSpPr>
          <p:nvPr>
            <p:ph type="sldNum" sz="quarter" idx="12"/>
          </p:nvPr>
        </p:nvSpPr>
        <p:spPr/>
        <p:txBody>
          <a:bodyPr/>
          <a:lstStyle/>
          <a:p>
            <a:fld id="{063DA94E-5936-7C41-8B63-D8020E6F7926}" type="slidenum">
              <a:rPr lang="en-US" smtClean="0"/>
              <a:pPr/>
              <a:t>19</a:t>
            </a:fld>
            <a:endParaRPr lang="en-US"/>
          </a:p>
        </p:txBody>
      </p:sp>
      <p:pic>
        <p:nvPicPr>
          <p:cNvPr id="10" name="Picture 9" descr="A couple of men in suits&#10;&#10;Description automatically generated">
            <a:extLst>
              <a:ext uri="{FF2B5EF4-FFF2-40B4-BE49-F238E27FC236}">
                <a16:creationId xmlns:a16="http://schemas.microsoft.com/office/drawing/2014/main" id="{5F3AAE7D-350B-E1C2-732E-846CD56EDC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1280" y="1921078"/>
            <a:ext cx="4410142" cy="3307606"/>
          </a:xfrm>
          <a:prstGeom prst="rect">
            <a:avLst/>
          </a:prstGeom>
          <a:ln>
            <a:noFill/>
          </a:ln>
          <a:effectLst>
            <a:softEdge rad="112500"/>
          </a:effectLst>
        </p:spPr>
      </p:pic>
      <p:pic>
        <p:nvPicPr>
          <p:cNvPr id="12" name="Picture 11" descr="A person and person standing next to each other&#10;&#10;Description automatically generated">
            <a:extLst>
              <a:ext uri="{FF2B5EF4-FFF2-40B4-BE49-F238E27FC236}">
                <a16:creationId xmlns:a16="http://schemas.microsoft.com/office/drawing/2014/main" id="{584F79D9-E812-C1B1-89D4-6802FC70EC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6238189" y="5649010"/>
            <a:ext cx="5248162" cy="3936122"/>
          </a:xfrm>
          <a:prstGeom prst="rect">
            <a:avLst/>
          </a:prstGeom>
          <a:ln>
            <a:noFill/>
          </a:ln>
          <a:effectLst>
            <a:softEdge rad="112500"/>
          </a:effectLst>
        </p:spPr>
      </p:pic>
      <p:pic>
        <p:nvPicPr>
          <p:cNvPr id="14" name="Picture 13" descr="A group of men in suits talking&#10;&#10;Description automatically generated">
            <a:extLst>
              <a:ext uri="{FF2B5EF4-FFF2-40B4-BE49-F238E27FC236}">
                <a16:creationId xmlns:a16="http://schemas.microsoft.com/office/drawing/2014/main" id="{72E255EA-95FD-84F7-FF52-228E22C9CA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91422" y="1937133"/>
            <a:ext cx="4443583" cy="3332687"/>
          </a:xfrm>
          <a:prstGeom prst="rect">
            <a:avLst/>
          </a:prstGeom>
          <a:ln>
            <a:noFill/>
          </a:ln>
          <a:effectLst>
            <a:softEdge rad="112500"/>
          </a:effectLst>
        </p:spPr>
      </p:pic>
      <p:pic>
        <p:nvPicPr>
          <p:cNvPr id="16" name="Picture 15" descr="A group of people posing for a photo&#10;&#10;Description automatically generated">
            <a:extLst>
              <a:ext uri="{FF2B5EF4-FFF2-40B4-BE49-F238E27FC236}">
                <a16:creationId xmlns:a16="http://schemas.microsoft.com/office/drawing/2014/main" id="{EDA3DA2A-97ED-8804-7B7A-07CD65F793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692921" y="5861213"/>
            <a:ext cx="4682289" cy="3511717"/>
          </a:xfrm>
          <a:prstGeom prst="rect">
            <a:avLst/>
          </a:prstGeom>
          <a:ln>
            <a:noFill/>
          </a:ln>
          <a:effectLst>
            <a:softEdge rad="112500"/>
          </a:effectLst>
        </p:spPr>
      </p:pic>
      <p:pic>
        <p:nvPicPr>
          <p:cNvPr id="18" name="Picture 17" descr="A group of men talking&#10;&#10;Description automatically generated">
            <a:extLst>
              <a:ext uri="{FF2B5EF4-FFF2-40B4-BE49-F238E27FC236}">
                <a16:creationId xmlns:a16="http://schemas.microsoft.com/office/drawing/2014/main" id="{51808180-D3ED-4AAB-241A-6C70B5A09F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6070" y="1965657"/>
            <a:ext cx="4270879" cy="3203159"/>
          </a:xfrm>
          <a:prstGeom prst="rect">
            <a:avLst/>
          </a:prstGeom>
          <a:ln>
            <a:noFill/>
          </a:ln>
          <a:effectLst>
            <a:softEdge rad="112500"/>
          </a:effectLst>
        </p:spPr>
      </p:pic>
      <p:pic>
        <p:nvPicPr>
          <p:cNvPr id="20" name="Picture 19" descr="A group of people sitting around a table&#10;&#10;Description automatically generated">
            <a:extLst>
              <a:ext uri="{FF2B5EF4-FFF2-40B4-BE49-F238E27FC236}">
                <a16:creationId xmlns:a16="http://schemas.microsoft.com/office/drawing/2014/main" id="{650EEE03-9323-011E-10FE-6E7AC7231A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68456" y="5810607"/>
            <a:ext cx="4686300" cy="3514726"/>
          </a:xfrm>
          <a:prstGeom prst="rect">
            <a:avLst/>
          </a:prstGeom>
          <a:ln>
            <a:noFill/>
          </a:ln>
          <a:effectLst>
            <a:softEdge rad="112500"/>
          </a:effectLst>
        </p:spPr>
      </p:pic>
    </p:spTree>
    <p:extLst>
      <p:ext uri="{BB962C8B-B14F-4D97-AF65-F5344CB8AC3E}">
        <p14:creationId xmlns:p14="http://schemas.microsoft.com/office/powerpoint/2010/main" val="220538554"/>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0" name="Rectangle 2069">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72" name="Group 2071">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7088" y="2835702"/>
            <a:ext cx="8790076" cy="3118715"/>
            <a:chOff x="6081624" y="1998368"/>
            <a:chExt cx="5613457" cy="782175"/>
          </a:xfrm>
          <a:solidFill>
            <a:schemeClr val="accent4"/>
          </a:solidFill>
        </p:grpSpPr>
        <p:sp>
          <p:nvSpPr>
            <p:cNvPr id="2073" name="Rectangle 2072">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4" name="Rectangle 2073">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76" name="Rectangle 2075">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292" y="699516"/>
            <a:ext cx="16667593" cy="88767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holding a banner&#10;&#10;Description automatically generated">
            <a:extLst>
              <a:ext uri="{FF2B5EF4-FFF2-40B4-BE49-F238E27FC236}">
                <a16:creationId xmlns:a16="http://schemas.microsoft.com/office/drawing/2014/main" id="{4D947F43-900A-D0FC-0965-2F14DCB32D46}"/>
              </a:ext>
            </a:extLst>
          </p:cNvPr>
          <p:cNvPicPr>
            <a:picLocks noChangeAspect="1"/>
          </p:cNvPicPr>
          <p:nvPr/>
        </p:nvPicPr>
        <p:blipFill>
          <a:blip r:embed="rId3">
            <a:extLst>
              <a:ext uri="{28A0092B-C50C-407E-A947-70E740481C1C}">
                <a14:useLocalDpi xmlns:a14="http://schemas.microsoft.com/office/drawing/2010/main" val="0"/>
              </a:ext>
            </a:extLst>
          </a:blip>
          <a:srcRect r="-1" b="23319"/>
          <a:stretch/>
        </p:blipFill>
        <p:spPr>
          <a:xfrm>
            <a:off x="1231806" y="803436"/>
            <a:ext cx="15942564" cy="8160005"/>
          </a:xfrm>
          <a:prstGeom prst="rect">
            <a:avLst/>
          </a:prstGeom>
        </p:spPr>
      </p:pic>
      <p:sp>
        <p:nvSpPr>
          <p:cNvPr id="4" name="TextBox 3">
            <a:extLst>
              <a:ext uri="{FF2B5EF4-FFF2-40B4-BE49-F238E27FC236}">
                <a16:creationId xmlns:a16="http://schemas.microsoft.com/office/drawing/2014/main" id="{A4E2D8BD-A737-8A45-B2F7-16DD16814291}"/>
              </a:ext>
            </a:extLst>
          </p:cNvPr>
          <p:cNvSpPr txBox="1"/>
          <p:nvPr/>
        </p:nvSpPr>
        <p:spPr>
          <a:xfrm>
            <a:off x="3280959" y="218661"/>
            <a:ext cx="10754140" cy="584775"/>
          </a:xfrm>
          <a:prstGeom prst="rect">
            <a:avLst/>
          </a:prstGeom>
          <a:noFill/>
        </p:spPr>
        <p:txBody>
          <a:bodyPr wrap="square" rtlCol="0">
            <a:spAutoFit/>
          </a:bodyPr>
          <a:lstStyle/>
          <a:p>
            <a:pPr algn="ctr"/>
            <a:r>
              <a:rPr lang="en-US" sz="3200" b="1" dirty="0"/>
              <a:t>ACKNOWLEDGEMENT</a:t>
            </a:r>
          </a:p>
        </p:txBody>
      </p:sp>
    </p:spTree>
    <p:extLst>
      <p:ext uri="{BB962C8B-B14F-4D97-AF65-F5344CB8AC3E}">
        <p14:creationId xmlns:p14="http://schemas.microsoft.com/office/powerpoint/2010/main" val="31112804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930CE30-6153-8402-5FED-AF8DBA6D6D7E}"/>
              </a:ext>
            </a:extLst>
          </p:cNvPr>
          <p:cNvSpPr>
            <a:spLocks noGrp="1"/>
          </p:cNvSpPr>
          <p:nvPr>
            <p:ph type="dt" sz="half" idx="10"/>
          </p:nvPr>
        </p:nvSpPr>
        <p:spPr/>
        <p:txBody>
          <a:bodyPr/>
          <a:lstStyle/>
          <a:p>
            <a:fld id="{B190455B-FF01-4113-8FFA-0F0B357726CB}" type="datetime1">
              <a:rPr lang="en-US" smtClean="0"/>
              <a:t>2/28/2025</a:t>
            </a:fld>
            <a:endParaRPr lang="en-US"/>
          </a:p>
        </p:txBody>
      </p:sp>
      <p:sp>
        <p:nvSpPr>
          <p:cNvPr id="6" name="Slide Number Placeholder 5">
            <a:extLst>
              <a:ext uri="{FF2B5EF4-FFF2-40B4-BE49-F238E27FC236}">
                <a16:creationId xmlns:a16="http://schemas.microsoft.com/office/drawing/2014/main" id="{84229591-B568-AD96-E3DE-2F54D9A3740E}"/>
              </a:ext>
            </a:extLst>
          </p:cNvPr>
          <p:cNvSpPr>
            <a:spLocks noGrp="1"/>
          </p:cNvSpPr>
          <p:nvPr>
            <p:ph type="sldNum" sz="quarter" idx="12"/>
          </p:nvPr>
        </p:nvSpPr>
        <p:spPr/>
        <p:txBody>
          <a:bodyPr/>
          <a:lstStyle/>
          <a:p>
            <a:fld id="{063DA94E-5936-7C41-8B63-D8020E6F7926}" type="slidenum">
              <a:rPr lang="en-US" smtClean="0"/>
              <a:pPr/>
              <a:t>20</a:t>
            </a:fld>
            <a:endParaRPr lang="en-US"/>
          </a:p>
        </p:txBody>
      </p:sp>
      <p:pic>
        <p:nvPicPr>
          <p:cNvPr id="8" name="Picture 7" descr="A group of people sitting around a table&#10;&#10;Description automatically generated">
            <a:extLst>
              <a:ext uri="{FF2B5EF4-FFF2-40B4-BE49-F238E27FC236}">
                <a16:creationId xmlns:a16="http://schemas.microsoft.com/office/drawing/2014/main" id="{B67139DC-7521-25DD-37B4-3B32C8D51D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6326" y="5314950"/>
            <a:ext cx="5867400" cy="4400550"/>
          </a:xfrm>
          <a:prstGeom prst="rect">
            <a:avLst/>
          </a:prstGeom>
          <a:ln>
            <a:noFill/>
          </a:ln>
          <a:effectLst>
            <a:softEdge rad="112500"/>
          </a:effectLst>
        </p:spPr>
      </p:pic>
      <p:pic>
        <p:nvPicPr>
          <p:cNvPr id="10" name="Picture 9" descr="A group of people sitting around a table&#10;&#10;Description automatically generated">
            <a:extLst>
              <a:ext uri="{FF2B5EF4-FFF2-40B4-BE49-F238E27FC236}">
                <a16:creationId xmlns:a16="http://schemas.microsoft.com/office/drawing/2014/main" id="{52E7F816-6654-AD30-E0DA-64967BAE6E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4855" y="5443537"/>
            <a:ext cx="5524501" cy="4143376"/>
          </a:xfrm>
          <a:prstGeom prst="rect">
            <a:avLst/>
          </a:prstGeom>
          <a:ln>
            <a:noFill/>
          </a:ln>
          <a:effectLst>
            <a:softEdge rad="112500"/>
          </a:effectLst>
        </p:spPr>
      </p:pic>
      <p:pic>
        <p:nvPicPr>
          <p:cNvPr id="14" name="Picture 13" descr="A person standing in front of a group of people&#10;&#10;Description automatically generated">
            <a:extLst>
              <a:ext uri="{FF2B5EF4-FFF2-40B4-BE49-F238E27FC236}">
                <a16:creationId xmlns:a16="http://schemas.microsoft.com/office/drawing/2014/main" id="{FE28EDEC-2185-1FC8-586B-106DA6DD63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4855" y="838747"/>
            <a:ext cx="5524500" cy="4143375"/>
          </a:xfrm>
          <a:prstGeom prst="rect">
            <a:avLst/>
          </a:prstGeom>
          <a:ln>
            <a:noFill/>
          </a:ln>
          <a:effectLst>
            <a:softEdge rad="112500"/>
          </a:effectLst>
        </p:spPr>
      </p:pic>
      <p:pic>
        <p:nvPicPr>
          <p:cNvPr id="16" name="Picture 15" descr="A group of people sitting in a room&#10;&#10;Description automatically generated">
            <a:extLst>
              <a:ext uri="{FF2B5EF4-FFF2-40B4-BE49-F238E27FC236}">
                <a16:creationId xmlns:a16="http://schemas.microsoft.com/office/drawing/2014/main" id="{298B0ADD-4A2A-7381-EBFF-7E71D2E2B4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77303" y="795156"/>
            <a:ext cx="5684227" cy="4263170"/>
          </a:xfrm>
          <a:prstGeom prst="rect">
            <a:avLst/>
          </a:prstGeom>
          <a:ln>
            <a:noFill/>
          </a:ln>
          <a:effectLst>
            <a:softEdge rad="112500"/>
          </a:effectLst>
        </p:spPr>
      </p:pic>
      <p:pic>
        <p:nvPicPr>
          <p:cNvPr id="18" name="Picture 17" descr="A group of men sitting at a table&#10;&#10;Description automatically generated">
            <a:extLst>
              <a:ext uri="{FF2B5EF4-FFF2-40B4-BE49-F238E27FC236}">
                <a16:creationId xmlns:a16="http://schemas.microsoft.com/office/drawing/2014/main" id="{BFC1AF42-4287-875A-FCE7-1D37AB65CE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53546" y="5323742"/>
            <a:ext cx="5714999" cy="4286250"/>
          </a:xfrm>
          <a:prstGeom prst="rect">
            <a:avLst/>
          </a:prstGeom>
          <a:ln>
            <a:noFill/>
          </a:ln>
          <a:effectLst>
            <a:softEdge rad="112500"/>
          </a:effectLst>
        </p:spPr>
      </p:pic>
      <p:pic>
        <p:nvPicPr>
          <p:cNvPr id="20" name="Picture 19" descr="A group of people sitting around a table&#10;&#10;Description automatically generated">
            <a:extLst>
              <a:ext uri="{FF2B5EF4-FFF2-40B4-BE49-F238E27FC236}">
                <a16:creationId xmlns:a16="http://schemas.microsoft.com/office/drawing/2014/main" id="{173B7F28-AD8C-16C3-6302-32C0AAE2E8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77700" y="818232"/>
            <a:ext cx="5715000" cy="4286250"/>
          </a:xfrm>
          <a:prstGeom prst="rect">
            <a:avLst/>
          </a:prstGeom>
          <a:ln>
            <a:noFill/>
          </a:ln>
          <a:effectLst>
            <a:softEdge rad="112500"/>
          </a:effectLst>
        </p:spPr>
      </p:pic>
      <p:sp>
        <p:nvSpPr>
          <p:cNvPr id="21" name="TextBox 20">
            <a:extLst>
              <a:ext uri="{FF2B5EF4-FFF2-40B4-BE49-F238E27FC236}">
                <a16:creationId xmlns:a16="http://schemas.microsoft.com/office/drawing/2014/main" id="{C6AB0E86-204F-6FA6-09A2-E5021628464D}"/>
              </a:ext>
            </a:extLst>
          </p:cNvPr>
          <p:cNvSpPr txBox="1"/>
          <p:nvPr/>
        </p:nvSpPr>
        <p:spPr>
          <a:xfrm>
            <a:off x="4114800" y="190500"/>
            <a:ext cx="10744200" cy="461665"/>
          </a:xfrm>
          <a:prstGeom prst="rect">
            <a:avLst/>
          </a:prstGeom>
          <a:noFill/>
        </p:spPr>
        <p:txBody>
          <a:bodyPr wrap="square" rtlCol="0">
            <a:spAutoFit/>
          </a:bodyPr>
          <a:lstStyle/>
          <a:p>
            <a:pPr algn="ctr"/>
            <a:r>
              <a:rPr lang="en-US" sz="2400" b="1"/>
              <a:t>Dr. Sanjeev Arora, Alwin Schultz Scholar Visiting Faculty, HHS,  April 26</a:t>
            </a:r>
            <a:r>
              <a:rPr lang="en-US" sz="2400" b="1" baseline="30000"/>
              <a:t>th</a:t>
            </a:r>
            <a:r>
              <a:rPr lang="en-US" sz="2400" b="1"/>
              <a:t>, 2018</a:t>
            </a:r>
          </a:p>
        </p:txBody>
      </p:sp>
    </p:spTree>
    <p:extLst>
      <p:ext uri="{BB962C8B-B14F-4D97-AF65-F5344CB8AC3E}">
        <p14:creationId xmlns:p14="http://schemas.microsoft.com/office/powerpoint/2010/main" val="3853726116"/>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Content Placeholder 7" descr="A picture containing text, human face, person, person&#10;&#10;Description automatically generated">
            <a:extLst>
              <a:ext uri="{FF2B5EF4-FFF2-40B4-BE49-F238E27FC236}">
                <a16:creationId xmlns:a16="http://schemas.microsoft.com/office/drawing/2014/main" id="{6164394C-C8BA-C03A-4CCE-B0D0A3ABAA2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476110" y="2085929"/>
            <a:ext cx="5358335" cy="6527007"/>
          </a:xfrm>
        </p:spPr>
      </p:pic>
      <p:sp>
        <p:nvSpPr>
          <p:cNvPr id="6" name="Slide Number Placeholder 5">
            <a:extLst>
              <a:ext uri="{FF2B5EF4-FFF2-40B4-BE49-F238E27FC236}">
                <a16:creationId xmlns:a16="http://schemas.microsoft.com/office/drawing/2014/main" id="{CB5D7D11-9935-69F5-CFC3-B57E9BD0A660}"/>
              </a:ext>
            </a:extLst>
          </p:cNvPr>
          <p:cNvSpPr>
            <a:spLocks noGrp="1"/>
          </p:cNvSpPr>
          <p:nvPr>
            <p:ph type="sldNum" sz="quarter" idx="12"/>
          </p:nvPr>
        </p:nvSpPr>
        <p:spPr/>
        <p:txBody>
          <a:bodyPr/>
          <a:lstStyle/>
          <a:p>
            <a:pPr defTabSz="685800"/>
            <a:fld id="{063DA94E-5936-7C41-8B63-D8020E6F7926}" type="slidenum">
              <a:rPr lang="en-US">
                <a:solidFill>
                  <a:prstClr val="black">
                    <a:tint val="75000"/>
                  </a:prstClr>
                </a:solidFill>
                <a:latin typeface="Calibri" panose="020F0502020204030204"/>
              </a:rPr>
              <a:pPr defTabSz="685800"/>
              <a:t>21</a:t>
            </a:fld>
            <a:endParaRPr lang="en-US">
              <a:solidFill>
                <a:prstClr val="black">
                  <a:tint val="75000"/>
                </a:prstClr>
              </a:solidFill>
              <a:latin typeface="Calibri" panose="020F0502020204030204"/>
            </a:endParaRPr>
          </a:p>
        </p:txBody>
      </p:sp>
      <p:pic>
        <p:nvPicPr>
          <p:cNvPr id="10" name="Picture 9">
            <a:extLst>
              <a:ext uri="{FF2B5EF4-FFF2-40B4-BE49-F238E27FC236}">
                <a16:creationId xmlns:a16="http://schemas.microsoft.com/office/drawing/2014/main" id="{586774ED-AC2E-95AC-DF3A-1A78B97C9A73}"/>
              </a:ext>
            </a:extLst>
          </p:cNvPr>
          <p:cNvPicPr>
            <a:picLocks noChangeAspect="1"/>
          </p:cNvPicPr>
          <p:nvPr/>
        </p:nvPicPr>
        <p:blipFill>
          <a:blip r:embed="rId4"/>
          <a:stretch>
            <a:fillRect/>
          </a:stretch>
        </p:blipFill>
        <p:spPr>
          <a:xfrm>
            <a:off x="9894354" y="2968957"/>
            <a:ext cx="4509666" cy="5311385"/>
          </a:xfrm>
          <a:prstGeom prst="rect">
            <a:avLst/>
          </a:prstGeom>
        </p:spPr>
      </p:pic>
      <p:sp>
        <p:nvSpPr>
          <p:cNvPr id="11" name="TextBox 10">
            <a:extLst>
              <a:ext uri="{FF2B5EF4-FFF2-40B4-BE49-F238E27FC236}">
                <a16:creationId xmlns:a16="http://schemas.microsoft.com/office/drawing/2014/main" id="{A783F9DA-AF21-2FC7-D27E-12ABB40C40D9}"/>
              </a:ext>
            </a:extLst>
          </p:cNvPr>
          <p:cNvSpPr txBox="1"/>
          <p:nvPr/>
        </p:nvSpPr>
        <p:spPr>
          <a:xfrm>
            <a:off x="3476110" y="581674"/>
            <a:ext cx="10453457" cy="830997"/>
          </a:xfrm>
          <a:prstGeom prst="rect">
            <a:avLst/>
          </a:prstGeom>
          <a:noFill/>
        </p:spPr>
        <p:txBody>
          <a:bodyPr wrap="square" rtlCol="0">
            <a:spAutoFit/>
          </a:bodyPr>
          <a:lstStyle/>
          <a:p>
            <a:pPr defTabSz="685800"/>
            <a:r>
              <a:rPr lang="en-US" sz="4800" b="1">
                <a:solidFill>
                  <a:prstClr val="black"/>
                </a:solidFill>
                <a:latin typeface="Calibri Light" panose="020F0302020204030204"/>
              </a:rPr>
              <a:t>Advocacy for Project ECHO</a:t>
            </a:r>
          </a:p>
        </p:txBody>
      </p:sp>
    </p:spTree>
    <p:extLst>
      <p:ext uri="{BB962C8B-B14F-4D97-AF65-F5344CB8AC3E}">
        <p14:creationId xmlns:p14="http://schemas.microsoft.com/office/powerpoint/2010/main" val="3674806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E3CE0-BC60-0A93-F11A-4E25648F5CCF}"/>
            </a:ext>
          </a:extLst>
        </p:cNvPr>
        <p:cNvGrpSpPr/>
        <p:nvPr/>
      </p:nvGrpSpPr>
      <p:grpSpPr>
        <a:xfrm>
          <a:off x="0" y="0"/>
          <a:ext cx="0" cy="0"/>
          <a:chOff x="0" y="0"/>
          <a:chExt cx="0" cy="0"/>
        </a:xfrm>
      </p:grpSpPr>
      <p:graphicFrame>
        <p:nvGraphicFramePr>
          <p:cNvPr id="3832" name="Diagram 3831">
            <a:extLst>
              <a:ext uri="{FF2B5EF4-FFF2-40B4-BE49-F238E27FC236}">
                <a16:creationId xmlns:a16="http://schemas.microsoft.com/office/drawing/2014/main" id="{9F6B00E9-971F-BA38-B604-B92E078E59DF}"/>
              </a:ext>
            </a:extLst>
          </p:cNvPr>
          <p:cNvGraphicFramePr/>
          <p:nvPr/>
        </p:nvGraphicFramePr>
        <p:xfrm>
          <a:off x="0" y="393542"/>
          <a:ext cx="18288000" cy="9893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5">
            <a:extLst>
              <a:ext uri="{FF2B5EF4-FFF2-40B4-BE49-F238E27FC236}">
                <a16:creationId xmlns:a16="http://schemas.microsoft.com/office/drawing/2014/main" id="{31DEBB15-384A-8C72-C10F-7732B4FE5758}"/>
              </a:ext>
            </a:extLst>
          </p:cNvPr>
          <p:cNvSpPr txBox="1"/>
          <p:nvPr/>
        </p:nvSpPr>
        <p:spPr>
          <a:xfrm>
            <a:off x="1028702" y="773431"/>
            <a:ext cx="14794307" cy="612284"/>
          </a:xfrm>
          <a:prstGeom prst="rect">
            <a:avLst/>
          </a:prstGeom>
        </p:spPr>
        <p:txBody>
          <a:bodyPr lIns="0" tIns="0" rIns="0" bIns="0" rtlCol="0" anchor="t">
            <a:spAutoFit/>
          </a:bodyPr>
          <a:lstStyle/>
          <a:p>
            <a:pPr marL="0" marR="0" lvl="0" indent="0" algn="ctr" defTabSz="1371600" rtl="0" eaLnBrk="1" fontAlgn="auto" latinLnBrk="0" hangingPunct="1">
              <a:lnSpc>
                <a:spcPts val="5040"/>
              </a:lnSpc>
              <a:spcBef>
                <a:spcPts val="0"/>
              </a:spcBef>
              <a:spcAft>
                <a:spcPts val="0"/>
              </a:spcAft>
              <a:buClrTx/>
              <a:buSzTx/>
              <a:buFontTx/>
              <a:buNone/>
              <a:tabLst/>
              <a:defRPr/>
            </a:pPr>
            <a:r>
              <a:rPr kumimoji="0" lang="en-US" sz="3900" b="0" i="0" u="none" strike="noStrike" kern="1200" cap="none" spc="-71" normalizeH="0" baseline="0" noProof="0">
                <a:ln>
                  <a:noFill/>
                </a:ln>
                <a:solidFill>
                  <a:srgbClr val="36211B"/>
                </a:solidFill>
                <a:effectLst/>
                <a:uLnTx/>
                <a:uFillTx/>
                <a:latin typeface="Public Sans Medium"/>
                <a:ea typeface="+mn-ea"/>
                <a:cs typeface="+mn-cs"/>
              </a:rPr>
              <a:t>NEW  BRANDING - </a:t>
            </a:r>
            <a:r>
              <a:rPr kumimoji="0" lang="en-US" sz="3900" b="1" i="0" u="none" strike="noStrike" kern="1200" cap="none" spc="-71" normalizeH="0" baseline="0" noProof="0">
                <a:ln>
                  <a:noFill/>
                </a:ln>
                <a:solidFill>
                  <a:srgbClr val="36211B"/>
                </a:solidFill>
                <a:effectLst/>
                <a:uLnTx/>
                <a:uFillTx/>
                <a:latin typeface="Public Sans Medium"/>
                <a:ea typeface="+mn-ea"/>
                <a:cs typeface="+mn-cs"/>
              </a:rPr>
              <a:t>ECHO MINNESOTA (2023 - </a:t>
            </a:r>
            <a:r>
              <a:rPr kumimoji="0" lang="en-US" sz="3900" b="1" i="0" u="none" strike="noStrike" kern="1200" cap="none" spc="-71" normalizeH="0" baseline="0" noProof="0">
                <a:ln>
                  <a:noFill/>
                </a:ln>
                <a:solidFill>
                  <a:srgbClr val="36211B"/>
                </a:solidFill>
                <a:effectLst/>
                <a:uLnTx/>
                <a:uFillTx/>
                <a:latin typeface="Canva Sans Bold" panose="020B0604020202020204" charset="0"/>
                <a:ea typeface="+mn-ea"/>
                <a:cs typeface="+mn-cs"/>
              </a:rPr>
              <a:t>present</a:t>
            </a:r>
            <a:r>
              <a:rPr kumimoji="0" lang="en-US" sz="3900" b="1" i="0" u="none" strike="noStrike" kern="1200" cap="none" spc="-71" normalizeH="0" baseline="0" noProof="0">
                <a:ln>
                  <a:noFill/>
                </a:ln>
                <a:solidFill>
                  <a:srgbClr val="36211B"/>
                </a:solidFill>
                <a:effectLst/>
                <a:uLnTx/>
                <a:uFillTx/>
                <a:latin typeface="Public Sans Medium"/>
                <a:ea typeface="+mn-ea"/>
                <a:cs typeface="+mn-cs"/>
              </a:rPr>
              <a:t>)</a:t>
            </a:r>
          </a:p>
        </p:txBody>
      </p:sp>
      <p:sp>
        <p:nvSpPr>
          <p:cNvPr id="3" name="Freeform 3">
            <a:extLst>
              <a:ext uri="{FF2B5EF4-FFF2-40B4-BE49-F238E27FC236}">
                <a16:creationId xmlns:a16="http://schemas.microsoft.com/office/drawing/2014/main" id="{0D52B857-CAEF-EB7E-03A5-988EC43F07C0}"/>
              </a:ext>
            </a:extLst>
          </p:cNvPr>
          <p:cNvSpPr/>
          <p:nvPr/>
        </p:nvSpPr>
        <p:spPr>
          <a:xfrm>
            <a:off x="0" y="2"/>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8"/>
            <a:stretch>
              <a:fillRect t="-1531929" b="-1102351"/>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red and black logo&#10;&#10;Description automatically generated">
            <a:extLst>
              <a:ext uri="{FF2B5EF4-FFF2-40B4-BE49-F238E27FC236}">
                <a16:creationId xmlns:a16="http://schemas.microsoft.com/office/drawing/2014/main" id="{7DD38FCE-C51C-1EEA-2B98-E53097D041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906750" y="433215"/>
            <a:ext cx="2381250" cy="1905000"/>
          </a:xfrm>
          <a:prstGeom prst="rect">
            <a:avLst/>
          </a:prstGeom>
        </p:spPr>
      </p:pic>
    </p:spTree>
    <p:extLst>
      <p:ext uri="{BB962C8B-B14F-4D97-AF65-F5344CB8AC3E}">
        <p14:creationId xmlns:p14="http://schemas.microsoft.com/office/powerpoint/2010/main" val="811989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71264" y="8766640"/>
            <a:ext cx="17039869" cy="459899"/>
            <a:chOff x="0" y="0"/>
            <a:chExt cx="22719825" cy="613199"/>
          </a:xfrm>
        </p:grpSpPr>
        <p:sp>
          <p:nvSpPr>
            <p:cNvPr id="3" name="Freeform 3"/>
            <p:cNvSpPr/>
            <p:nvPr/>
          </p:nvSpPr>
          <p:spPr>
            <a:xfrm>
              <a:off x="0" y="0"/>
              <a:ext cx="11679973" cy="613199"/>
            </a:xfrm>
            <a:custGeom>
              <a:avLst/>
              <a:gdLst/>
              <a:ahLst/>
              <a:cxnLst/>
              <a:rect l="l" t="t" r="r" b="b"/>
              <a:pathLst>
                <a:path w="11679973" h="613199">
                  <a:moveTo>
                    <a:pt x="0" y="0"/>
                  </a:moveTo>
                  <a:lnTo>
                    <a:pt x="11679973" y="0"/>
                  </a:lnTo>
                  <a:lnTo>
                    <a:pt x="11679973" y="613199"/>
                  </a:lnTo>
                  <a:lnTo>
                    <a:pt x="0" y="6131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1039852" y="0"/>
              <a:ext cx="11679973" cy="613199"/>
            </a:xfrm>
            <a:custGeom>
              <a:avLst/>
              <a:gdLst/>
              <a:ahLst/>
              <a:cxnLst/>
              <a:rect l="l" t="t" r="r" b="b"/>
              <a:pathLst>
                <a:path w="11679973" h="613199">
                  <a:moveTo>
                    <a:pt x="0" y="0"/>
                  </a:moveTo>
                  <a:lnTo>
                    <a:pt x="11679973" y="0"/>
                  </a:lnTo>
                  <a:lnTo>
                    <a:pt x="11679973" y="613199"/>
                  </a:lnTo>
                  <a:lnTo>
                    <a:pt x="0" y="61319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grpSp>
        <p:nvGrpSpPr>
          <p:cNvPr id="5" name="Group 5"/>
          <p:cNvGrpSpPr/>
          <p:nvPr/>
        </p:nvGrpSpPr>
        <p:grpSpPr>
          <a:xfrm>
            <a:off x="15440935" y="1430836"/>
            <a:ext cx="2270199" cy="732887"/>
            <a:chOff x="0" y="0"/>
            <a:chExt cx="2173311" cy="701609"/>
          </a:xfrm>
        </p:grpSpPr>
        <p:sp>
          <p:nvSpPr>
            <p:cNvPr id="6" name="Freeform 6"/>
            <p:cNvSpPr/>
            <p:nvPr/>
          </p:nvSpPr>
          <p:spPr>
            <a:xfrm>
              <a:off x="0" y="0"/>
              <a:ext cx="2173312" cy="701609"/>
            </a:xfrm>
            <a:custGeom>
              <a:avLst/>
              <a:gdLst/>
              <a:ahLst/>
              <a:cxnLst/>
              <a:rect l="l" t="t" r="r" b="b"/>
              <a:pathLst>
                <a:path w="2173312" h="701609">
                  <a:moveTo>
                    <a:pt x="2173312" y="350804"/>
                  </a:moveTo>
                  <a:lnTo>
                    <a:pt x="1766912" y="0"/>
                  </a:lnTo>
                  <a:lnTo>
                    <a:pt x="1766912" y="203200"/>
                  </a:lnTo>
                  <a:lnTo>
                    <a:pt x="0" y="203200"/>
                  </a:lnTo>
                  <a:lnTo>
                    <a:pt x="0" y="498409"/>
                  </a:lnTo>
                  <a:lnTo>
                    <a:pt x="1766912" y="498409"/>
                  </a:lnTo>
                  <a:lnTo>
                    <a:pt x="1766912" y="701609"/>
                  </a:lnTo>
                  <a:lnTo>
                    <a:pt x="2173312" y="350804"/>
                  </a:lnTo>
                  <a:close/>
                </a:path>
              </a:pathLst>
            </a:custGeom>
            <a:solidFill>
              <a:srgbClr val="28A4DA"/>
            </a:solidFill>
          </p:spPr>
          <p:txBody>
            <a:bodyPr/>
            <a:lstStyle/>
            <a:p>
              <a:endParaRPr lang="en-US"/>
            </a:p>
          </p:txBody>
        </p:sp>
        <p:sp>
          <p:nvSpPr>
            <p:cNvPr id="7" name="TextBox 7"/>
            <p:cNvSpPr txBox="1"/>
            <p:nvPr/>
          </p:nvSpPr>
          <p:spPr>
            <a:xfrm>
              <a:off x="0" y="174625"/>
              <a:ext cx="2071711" cy="323784"/>
            </a:xfrm>
            <a:prstGeom prst="rect">
              <a:avLst/>
            </a:prstGeom>
          </p:spPr>
          <p:txBody>
            <a:bodyPr lIns="50800" tIns="50800" rIns="50800" bIns="50800" rtlCol="0" anchor="ctr"/>
            <a:lstStyle/>
            <a:p>
              <a:pPr algn="ctr">
                <a:lnSpc>
                  <a:spcPts val="2239"/>
                </a:lnSpc>
                <a:spcBef>
                  <a:spcPct val="0"/>
                </a:spcBef>
              </a:pPr>
              <a:endParaRPr/>
            </a:p>
          </p:txBody>
        </p:sp>
      </p:grpSp>
      <p:grpSp>
        <p:nvGrpSpPr>
          <p:cNvPr id="8" name="Group 8"/>
          <p:cNvGrpSpPr/>
          <p:nvPr/>
        </p:nvGrpSpPr>
        <p:grpSpPr>
          <a:xfrm>
            <a:off x="794595" y="705158"/>
            <a:ext cx="16916539" cy="732887"/>
            <a:chOff x="0" y="0"/>
            <a:chExt cx="22555385" cy="977182"/>
          </a:xfrm>
        </p:grpSpPr>
        <p:grpSp>
          <p:nvGrpSpPr>
            <p:cNvPr id="9" name="Group 9"/>
            <p:cNvGrpSpPr/>
            <p:nvPr/>
          </p:nvGrpSpPr>
          <p:grpSpPr>
            <a:xfrm>
              <a:off x="4950909" y="0"/>
              <a:ext cx="17604476" cy="977182"/>
              <a:chOff x="0" y="0"/>
              <a:chExt cx="12639865" cy="701609"/>
            </a:xfrm>
          </p:grpSpPr>
          <p:sp>
            <p:nvSpPr>
              <p:cNvPr id="10" name="Freeform 10"/>
              <p:cNvSpPr/>
              <p:nvPr/>
            </p:nvSpPr>
            <p:spPr>
              <a:xfrm>
                <a:off x="0" y="0"/>
                <a:ext cx="12639866" cy="701609"/>
              </a:xfrm>
              <a:custGeom>
                <a:avLst/>
                <a:gdLst/>
                <a:ahLst/>
                <a:cxnLst/>
                <a:rect l="l" t="t" r="r" b="b"/>
                <a:pathLst>
                  <a:path w="12639866" h="701609">
                    <a:moveTo>
                      <a:pt x="12639866" y="350804"/>
                    </a:moveTo>
                    <a:lnTo>
                      <a:pt x="12233466" y="0"/>
                    </a:lnTo>
                    <a:lnTo>
                      <a:pt x="12233466" y="203200"/>
                    </a:lnTo>
                    <a:lnTo>
                      <a:pt x="0" y="203200"/>
                    </a:lnTo>
                    <a:lnTo>
                      <a:pt x="0" y="498409"/>
                    </a:lnTo>
                    <a:lnTo>
                      <a:pt x="12233466" y="498409"/>
                    </a:lnTo>
                    <a:lnTo>
                      <a:pt x="12233466" y="701609"/>
                    </a:lnTo>
                    <a:lnTo>
                      <a:pt x="12639866" y="350804"/>
                    </a:lnTo>
                    <a:close/>
                  </a:path>
                </a:pathLst>
              </a:custGeom>
              <a:solidFill>
                <a:srgbClr val="0076BC"/>
              </a:solidFill>
            </p:spPr>
            <p:txBody>
              <a:bodyPr/>
              <a:lstStyle/>
              <a:p>
                <a:endParaRPr lang="en-US"/>
              </a:p>
            </p:txBody>
          </p:sp>
          <p:sp>
            <p:nvSpPr>
              <p:cNvPr id="11" name="TextBox 11"/>
              <p:cNvSpPr txBox="1"/>
              <p:nvPr/>
            </p:nvSpPr>
            <p:spPr>
              <a:xfrm>
                <a:off x="0" y="165100"/>
                <a:ext cx="12538265" cy="333309"/>
              </a:xfrm>
              <a:prstGeom prst="rect">
                <a:avLst/>
              </a:prstGeom>
            </p:spPr>
            <p:txBody>
              <a:bodyPr lIns="50800" tIns="50800" rIns="50800" bIns="50800" rtlCol="0" anchor="ctr"/>
              <a:lstStyle/>
              <a:p>
                <a:pPr algn="ctr">
                  <a:lnSpc>
                    <a:spcPts val="2659"/>
                  </a:lnSpc>
                  <a:spcBef>
                    <a:spcPct val="0"/>
                  </a:spcBef>
                </a:pPr>
                <a:endParaRPr/>
              </a:p>
            </p:txBody>
          </p:sp>
        </p:grpSp>
        <p:grpSp>
          <p:nvGrpSpPr>
            <p:cNvPr id="12" name="Group 12"/>
            <p:cNvGrpSpPr/>
            <p:nvPr/>
          </p:nvGrpSpPr>
          <p:grpSpPr>
            <a:xfrm>
              <a:off x="0" y="286574"/>
              <a:ext cx="4935198" cy="418085"/>
              <a:chOff x="0" y="0"/>
              <a:chExt cx="988509" cy="83742"/>
            </a:xfrm>
          </p:grpSpPr>
          <p:sp>
            <p:nvSpPr>
              <p:cNvPr id="13" name="Freeform 13"/>
              <p:cNvSpPr/>
              <p:nvPr/>
            </p:nvSpPr>
            <p:spPr>
              <a:xfrm>
                <a:off x="0" y="0"/>
                <a:ext cx="988509" cy="83742"/>
              </a:xfrm>
              <a:custGeom>
                <a:avLst/>
                <a:gdLst/>
                <a:ahLst/>
                <a:cxnLst/>
                <a:rect l="l" t="t" r="r" b="b"/>
                <a:pathLst>
                  <a:path w="988509" h="83742">
                    <a:moveTo>
                      <a:pt x="0" y="0"/>
                    </a:moveTo>
                    <a:lnTo>
                      <a:pt x="988509" y="0"/>
                    </a:lnTo>
                    <a:lnTo>
                      <a:pt x="988509" y="83742"/>
                    </a:lnTo>
                    <a:lnTo>
                      <a:pt x="0" y="83742"/>
                    </a:lnTo>
                    <a:close/>
                  </a:path>
                </a:pathLst>
              </a:custGeom>
              <a:solidFill>
                <a:srgbClr val="28A4DA"/>
              </a:solidFill>
            </p:spPr>
            <p:txBody>
              <a:bodyPr/>
              <a:lstStyle/>
              <a:p>
                <a:endParaRPr lang="en-US"/>
              </a:p>
            </p:txBody>
          </p:sp>
          <p:sp>
            <p:nvSpPr>
              <p:cNvPr id="14" name="TextBox 14"/>
              <p:cNvSpPr txBox="1"/>
              <p:nvPr/>
            </p:nvSpPr>
            <p:spPr>
              <a:xfrm>
                <a:off x="0" y="-38100"/>
                <a:ext cx="988509" cy="121842"/>
              </a:xfrm>
              <a:prstGeom prst="rect">
                <a:avLst/>
              </a:prstGeom>
            </p:spPr>
            <p:txBody>
              <a:bodyPr lIns="50800" tIns="50800" rIns="50800" bIns="50800" rtlCol="0" anchor="ctr"/>
              <a:lstStyle/>
              <a:p>
                <a:pPr algn="ctr">
                  <a:lnSpc>
                    <a:spcPts val="2659"/>
                  </a:lnSpc>
                </a:pPr>
                <a:endParaRPr/>
              </a:p>
            </p:txBody>
          </p:sp>
        </p:grpSp>
      </p:grpSp>
      <p:grpSp>
        <p:nvGrpSpPr>
          <p:cNvPr id="15" name="Group 15"/>
          <p:cNvGrpSpPr/>
          <p:nvPr/>
        </p:nvGrpSpPr>
        <p:grpSpPr>
          <a:xfrm>
            <a:off x="5475231" y="3329261"/>
            <a:ext cx="5625607" cy="289000"/>
            <a:chOff x="0" y="0"/>
            <a:chExt cx="1502395" cy="77181"/>
          </a:xfrm>
        </p:grpSpPr>
        <p:sp>
          <p:nvSpPr>
            <p:cNvPr id="16" name="Freeform 16"/>
            <p:cNvSpPr/>
            <p:nvPr/>
          </p:nvSpPr>
          <p:spPr>
            <a:xfrm>
              <a:off x="0" y="0"/>
              <a:ext cx="1502395" cy="77181"/>
            </a:xfrm>
            <a:custGeom>
              <a:avLst/>
              <a:gdLst/>
              <a:ahLst/>
              <a:cxnLst/>
              <a:rect l="l" t="t" r="r" b="b"/>
              <a:pathLst>
                <a:path w="1502395" h="77181">
                  <a:moveTo>
                    <a:pt x="0" y="0"/>
                  </a:moveTo>
                  <a:lnTo>
                    <a:pt x="1502395" y="0"/>
                  </a:lnTo>
                  <a:lnTo>
                    <a:pt x="1502395" y="77181"/>
                  </a:lnTo>
                  <a:lnTo>
                    <a:pt x="0" y="77181"/>
                  </a:lnTo>
                  <a:close/>
                </a:path>
              </a:pathLst>
            </a:custGeom>
            <a:solidFill>
              <a:srgbClr val="0076BC"/>
            </a:solidFill>
          </p:spPr>
          <p:txBody>
            <a:bodyPr/>
            <a:lstStyle/>
            <a:p>
              <a:endParaRPr lang="en-US"/>
            </a:p>
          </p:txBody>
        </p:sp>
        <p:sp>
          <p:nvSpPr>
            <p:cNvPr id="17" name="TextBox 17"/>
            <p:cNvSpPr txBox="1"/>
            <p:nvPr/>
          </p:nvSpPr>
          <p:spPr>
            <a:xfrm>
              <a:off x="0" y="-38100"/>
              <a:ext cx="1502395" cy="115281"/>
            </a:xfrm>
            <a:prstGeom prst="rect">
              <a:avLst/>
            </a:prstGeom>
          </p:spPr>
          <p:txBody>
            <a:bodyPr lIns="50098" tIns="50098" rIns="50098" bIns="50098" rtlCol="0" anchor="ctr"/>
            <a:lstStyle/>
            <a:p>
              <a:pPr algn="ctr">
                <a:lnSpc>
                  <a:spcPts val="2659"/>
                </a:lnSpc>
              </a:pPr>
              <a:endParaRPr/>
            </a:p>
          </p:txBody>
        </p:sp>
      </p:grpSp>
      <p:grpSp>
        <p:nvGrpSpPr>
          <p:cNvPr id="18" name="Group 18"/>
          <p:cNvGrpSpPr/>
          <p:nvPr/>
        </p:nvGrpSpPr>
        <p:grpSpPr>
          <a:xfrm>
            <a:off x="10779443" y="3107318"/>
            <a:ext cx="6931690" cy="732887"/>
            <a:chOff x="0" y="0"/>
            <a:chExt cx="6635860" cy="701609"/>
          </a:xfrm>
        </p:grpSpPr>
        <p:sp>
          <p:nvSpPr>
            <p:cNvPr id="19" name="Freeform 19"/>
            <p:cNvSpPr/>
            <p:nvPr/>
          </p:nvSpPr>
          <p:spPr>
            <a:xfrm>
              <a:off x="0" y="0"/>
              <a:ext cx="6635860" cy="701609"/>
            </a:xfrm>
            <a:custGeom>
              <a:avLst/>
              <a:gdLst/>
              <a:ahLst/>
              <a:cxnLst/>
              <a:rect l="l" t="t" r="r" b="b"/>
              <a:pathLst>
                <a:path w="6635860" h="701609">
                  <a:moveTo>
                    <a:pt x="6635860" y="350804"/>
                  </a:moveTo>
                  <a:lnTo>
                    <a:pt x="6229460" y="0"/>
                  </a:lnTo>
                  <a:lnTo>
                    <a:pt x="6229460" y="203200"/>
                  </a:lnTo>
                  <a:lnTo>
                    <a:pt x="0" y="203200"/>
                  </a:lnTo>
                  <a:lnTo>
                    <a:pt x="0" y="498409"/>
                  </a:lnTo>
                  <a:lnTo>
                    <a:pt x="6229460" y="498409"/>
                  </a:lnTo>
                  <a:lnTo>
                    <a:pt x="6229460" y="701609"/>
                  </a:lnTo>
                  <a:lnTo>
                    <a:pt x="6635860" y="350804"/>
                  </a:lnTo>
                  <a:close/>
                </a:path>
              </a:pathLst>
            </a:custGeom>
            <a:solidFill>
              <a:srgbClr val="C75700"/>
            </a:solidFill>
          </p:spPr>
          <p:txBody>
            <a:bodyPr/>
            <a:lstStyle/>
            <a:p>
              <a:endParaRPr lang="en-US"/>
            </a:p>
          </p:txBody>
        </p:sp>
        <p:sp>
          <p:nvSpPr>
            <p:cNvPr id="20" name="TextBox 20"/>
            <p:cNvSpPr txBox="1"/>
            <p:nvPr/>
          </p:nvSpPr>
          <p:spPr>
            <a:xfrm>
              <a:off x="0" y="165100"/>
              <a:ext cx="6534260" cy="333309"/>
            </a:xfrm>
            <a:prstGeom prst="rect">
              <a:avLst/>
            </a:prstGeom>
          </p:spPr>
          <p:txBody>
            <a:bodyPr lIns="50098" tIns="50098" rIns="50098" bIns="50098" rtlCol="0" anchor="ctr"/>
            <a:lstStyle/>
            <a:p>
              <a:pPr algn="ctr">
                <a:lnSpc>
                  <a:spcPts val="2659"/>
                </a:lnSpc>
                <a:spcBef>
                  <a:spcPct val="0"/>
                </a:spcBef>
              </a:pPr>
              <a:endParaRPr/>
            </a:p>
          </p:txBody>
        </p:sp>
      </p:grpSp>
      <p:grpSp>
        <p:nvGrpSpPr>
          <p:cNvPr id="21" name="Group 21"/>
          <p:cNvGrpSpPr/>
          <p:nvPr/>
        </p:nvGrpSpPr>
        <p:grpSpPr>
          <a:xfrm>
            <a:off x="3847753" y="2306598"/>
            <a:ext cx="13863380" cy="732887"/>
            <a:chOff x="0" y="0"/>
            <a:chExt cx="18484507" cy="977182"/>
          </a:xfrm>
        </p:grpSpPr>
        <p:grpSp>
          <p:nvGrpSpPr>
            <p:cNvPr id="22" name="Group 22"/>
            <p:cNvGrpSpPr/>
            <p:nvPr/>
          </p:nvGrpSpPr>
          <p:grpSpPr>
            <a:xfrm>
              <a:off x="9499081" y="0"/>
              <a:ext cx="8985427" cy="977182"/>
              <a:chOff x="0" y="0"/>
              <a:chExt cx="6451461" cy="701609"/>
            </a:xfrm>
          </p:grpSpPr>
          <p:sp>
            <p:nvSpPr>
              <p:cNvPr id="23" name="Freeform 23"/>
              <p:cNvSpPr/>
              <p:nvPr/>
            </p:nvSpPr>
            <p:spPr>
              <a:xfrm>
                <a:off x="0" y="0"/>
                <a:ext cx="6451460" cy="701609"/>
              </a:xfrm>
              <a:custGeom>
                <a:avLst/>
                <a:gdLst/>
                <a:ahLst/>
                <a:cxnLst/>
                <a:rect l="l" t="t" r="r" b="b"/>
                <a:pathLst>
                  <a:path w="6451460" h="701609">
                    <a:moveTo>
                      <a:pt x="6451460" y="350804"/>
                    </a:moveTo>
                    <a:lnTo>
                      <a:pt x="6045060" y="0"/>
                    </a:lnTo>
                    <a:lnTo>
                      <a:pt x="6045060" y="203200"/>
                    </a:lnTo>
                    <a:lnTo>
                      <a:pt x="0" y="203200"/>
                    </a:lnTo>
                    <a:lnTo>
                      <a:pt x="0" y="498409"/>
                    </a:lnTo>
                    <a:lnTo>
                      <a:pt x="6045060" y="498409"/>
                    </a:lnTo>
                    <a:lnTo>
                      <a:pt x="6045060" y="701609"/>
                    </a:lnTo>
                    <a:lnTo>
                      <a:pt x="6451460" y="350804"/>
                    </a:lnTo>
                    <a:close/>
                  </a:path>
                </a:pathLst>
              </a:custGeom>
              <a:solidFill>
                <a:srgbClr val="C75700"/>
              </a:solidFill>
            </p:spPr>
            <p:txBody>
              <a:bodyPr/>
              <a:lstStyle/>
              <a:p>
                <a:endParaRPr lang="en-US"/>
              </a:p>
            </p:txBody>
          </p:sp>
          <p:sp>
            <p:nvSpPr>
              <p:cNvPr id="24" name="TextBox 24"/>
              <p:cNvSpPr txBox="1"/>
              <p:nvPr/>
            </p:nvSpPr>
            <p:spPr>
              <a:xfrm>
                <a:off x="0" y="165100"/>
                <a:ext cx="6349861" cy="333309"/>
              </a:xfrm>
              <a:prstGeom prst="rect">
                <a:avLst/>
              </a:prstGeom>
            </p:spPr>
            <p:txBody>
              <a:bodyPr lIns="50800" tIns="50800" rIns="50800" bIns="50800" rtlCol="0" anchor="ctr"/>
              <a:lstStyle/>
              <a:p>
                <a:pPr algn="ctr">
                  <a:lnSpc>
                    <a:spcPts val="2659"/>
                  </a:lnSpc>
                  <a:spcBef>
                    <a:spcPct val="0"/>
                  </a:spcBef>
                </a:pPr>
                <a:endParaRPr/>
              </a:p>
            </p:txBody>
          </p:sp>
        </p:grpSp>
        <p:grpSp>
          <p:nvGrpSpPr>
            <p:cNvPr id="25" name="Group 25"/>
            <p:cNvGrpSpPr/>
            <p:nvPr/>
          </p:nvGrpSpPr>
          <p:grpSpPr>
            <a:xfrm>
              <a:off x="0" y="298257"/>
              <a:ext cx="9499081" cy="380668"/>
              <a:chOff x="0" y="0"/>
              <a:chExt cx="1902644" cy="76247"/>
            </a:xfrm>
          </p:grpSpPr>
          <p:sp>
            <p:nvSpPr>
              <p:cNvPr id="26" name="Freeform 26"/>
              <p:cNvSpPr/>
              <p:nvPr/>
            </p:nvSpPr>
            <p:spPr>
              <a:xfrm>
                <a:off x="0" y="0"/>
                <a:ext cx="1902644" cy="76247"/>
              </a:xfrm>
              <a:custGeom>
                <a:avLst/>
                <a:gdLst/>
                <a:ahLst/>
                <a:cxnLst/>
                <a:rect l="l" t="t" r="r" b="b"/>
                <a:pathLst>
                  <a:path w="1902644" h="76247">
                    <a:moveTo>
                      <a:pt x="0" y="0"/>
                    </a:moveTo>
                    <a:lnTo>
                      <a:pt x="1902644" y="0"/>
                    </a:lnTo>
                    <a:lnTo>
                      <a:pt x="1902644" y="76247"/>
                    </a:lnTo>
                    <a:lnTo>
                      <a:pt x="0" y="76247"/>
                    </a:lnTo>
                    <a:close/>
                  </a:path>
                </a:pathLst>
              </a:custGeom>
              <a:solidFill>
                <a:srgbClr val="0076BC"/>
              </a:solidFill>
            </p:spPr>
            <p:txBody>
              <a:bodyPr/>
              <a:lstStyle/>
              <a:p>
                <a:endParaRPr lang="en-US"/>
              </a:p>
            </p:txBody>
          </p:sp>
          <p:sp>
            <p:nvSpPr>
              <p:cNvPr id="27" name="TextBox 27"/>
              <p:cNvSpPr txBox="1"/>
              <p:nvPr/>
            </p:nvSpPr>
            <p:spPr>
              <a:xfrm>
                <a:off x="0" y="-38100"/>
                <a:ext cx="1902644" cy="114347"/>
              </a:xfrm>
              <a:prstGeom prst="rect">
                <a:avLst/>
              </a:prstGeom>
            </p:spPr>
            <p:txBody>
              <a:bodyPr lIns="50800" tIns="50800" rIns="50800" bIns="50800" rtlCol="0" anchor="ctr"/>
              <a:lstStyle/>
              <a:p>
                <a:pPr algn="ctr">
                  <a:lnSpc>
                    <a:spcPts val="2659"/>
                  </a:lnSpc>
                </a:pPr>
                <a:endParaRPr/>
              </a:p>
            </p:txBody>
          </p:sp>
        </p:grpSp>
      </p:grpSp>
      <p:grpSp>
        <p:nvGrpSpPr>
          <p:cNvPr id="28" name="Group 28"/>
          <p:cNvGrpSpPr/>
          <p:nvPr/>
        </p:nvGrpSpPr>
        <p:grpSpPr>
          <a:xfrm>
            <a:off x="14461464" y="5672604"/>
            <a:ext cx="3249670" cy="732887"/>
            <a:chOff x="0" y="0"/>
            <a:chExt cx="3110981" cy="701609"/>
          </a:xfrm>
        </p:grpSpPr>
        <p:sp>
          <p:nvSpPr>
            <p:cNvPr id="29" name="Freeform 29"/>
            <p:cNvSpPr/>
            <p:nvPr/>
          </p:nvSpPr>
          <p:spPr>
            <a:xfrm>
              <a:off x="0" y="0"/>
              <a:ext cx="3110981" cy="701609"/>
            </a:xfrm>
            <a:custGeom>
              <a:avLst/>
              <a:gdLst/>
              <a:ahLst/>
              <a:cxnLst/>
              <a:rect l="l" t="t" r="r" b="b"/>
              <a:pathLst>
                <a:path w="3110981" h="701609">
                  <a:moveTo>
                    <a:pt x="3110981" y="350804"/>
                  </a:moveTo>
                  <a:lnTo>
                    <a:pt x="2704581" y="0"/>
                  </a:lnTo>
                  <a:lnTo>
                    <a:pt x="2704581" y="203200"/>
                  </a:lnTo>
                  <a:lnTo>
                    <a:pt x="0" y="203200"/>
                  </a:lnTo>
                  <a:lnTo>
                    <a:pt x="0" y="498409"/>
                  </a:lnTo>
                  <a:lnTo>
                    <a:pt x="2704581" y="498409"/>
                  </a:lnTo>
                  <a:lnTo>
                    <a:pt x="2704581" y="701609"/>
                  </a:lnTo>
                  <a:lnTo>
                    <a:pt x="3110981" y="350804"/>
                  </a:lnTo>
                  <a:close/>
                </a:path>
              </a:pathLst>
            </a:custGeom>
            <a:solidFill>
              <a:srgbClr val="0076BC"/>
            </a:solidFill>
          </p:spPr>
          <p:txBody>
            <a:bodyPr/>
            <a:lstStyle/>
            <a:p>
              <a:endParaRPr lang="en-US"/>
            </a:p>
          </p:txBody>
        </p:sp>
        <p:sp>
          <p:nvSpPr>
            <p:cNvPr id="30" name="TextBox 30"/>
            <p:cNvSpPr txBox="1"/>
            <p:nvPr/>
          </p:nvSpPr>
          <p:spPr>
            <a:xfrm>
              <a:off x="0" y="174625"/>
              <a:ext cx="3009381" cy="323784"/>
            </a:xfrm>
            <a:prstGeom prst="rect">
              <a:avLst/>
            </a:prstGeom>
          </p:spPr>
          <p:txBody>
            <a:bodyPr lIns="50800" tIns="50800" rIns="50800" bIns="50800" rtlCol="0" anchor="ctr"/>
            <a:lstStyle/>
            <a:p>
              <a:pPr algn="ctr">
                <a:lnSpc>
                  <a:spcPts val="2239"/>
                </a:lnSpc>
                <a:spcBef>
                  <a:spcPct val="0"/>
                </a:spcBef>
              </a:pPr>
              <a:endParaRPr/>
            </a:p>
          </p:txBody>
        </p:sp>
      </p:grpSp>
      <p:grpSp>
        <p:nvGrpSpPr>
          <p:cNvPr id="31" name="Group 31"/>
          <p:cNvGrpSpPr/>
          <p:nvPr/>
        </p:nvGrpSpPr>
        <p:grpSpPr>
          <a:xfrm>
            <a:off x="10328031" y="4104013"/>
            <a:ext cx="2260741" cy="340937"/>
            <a:chOff x="0" y="0"/>
            <a:chExt cx="603762" cy="91052"/>
          </a:xfrm>
        </p:grpSpPr>
        <p:sp>
          <p:nvSpPr>
            <p:cNvPr id="32" name="Freeform 32"/>
            <p:cNvSpPr/>
            <p:nvPr/>
          </p:nvSpPr>
          <p:spPr>
            <a:xfrm>
              <a:off x="0" y="0"/>
              <a:ext cx="603762" cy="91052"/>
            </a:xfrm>
            <a:custGeom>
              <a:avLst/>
              <a:gdLst/>
              <a:ahLst/>
              <a:cxnLst/>
              <a:rect l="l" t="t" r="r" b="b"/>
              <a:pathLst>
                <a:path w="603762" h="91052">
                  <a:moveTo>
                    <a:pt x="0" y="0"/>
                  </a:moveTo>
                  <a:lnTo>
                    <a:pt x="603762" y="0"/>
                  </a:lnTo>
                  <a:lnTo>
                    <a:pt x="603762" y="91052"/>
                  </a:lnTo>
                  <a:lnTo>
                    <a:pt x="0" y="91052"/>
                  </a:lnTo>
                  <a:close/>
                </a:path>
              </a:pathLst>
            </a:custGeom>
            <a:solidFill>
              <a:srgbClr val="0076BC"/>
            </a:solidFill>
          </p:spPr>
          <p:txBody>
            <a:bodyPr/>
            <a:lstStyle/>
            <a:p>
              <a:endParaRPr lang="en-US"/>
            </a:p>
          </p:txBody>
        </p:sp>
        <p:sp>
          <p:nvSpPr>
            <p:cNvPr id="33" name="TextBox 33"/>
            <p:cNvSpPr txBox="1"/>
            <p:nvPr/>
          </p:nvSpPr>
          <p:spPr>
            <a:xfrm>
              <a:off x="0" y="-28575"/>
              <a:ext cx="603762" cy="119627"/>
            </a:xfrm>
            <a:prstGeom prst="rect">
              <a:avLst/>
            </a:prstGeom>
          </p:spPr>
          <p:txBody>
            <a:bodyPr lIns="50800" tIns="50800" rIns="50800" bIns="50800" rtlCol="0" anchor="ctr"/>
            <a:lstStyle/>
            <a:p>
              <a:pPr algn="ctr">
                <a:lnSpc>
                  <a:spcPts val="2239"/>
                </a:lnSpc>
              </a:pPr>
              <a:endParaRPr/>
            </a:p>
          </p:txBody>
        </p:sp>
      </p:grpSp>
      <p:grpSp>
        <p:nvGrpSpPr>
          <p:cNvPr id="34" name="Group 34"/>
          <p:cNvGrpSpPr/>
          <p:nvPr/>
        </p:nvGrpSpPr>
        <p:grpSpPr>
          <a:xfrm>
            <a:off x="14260889" y="3908038"/>
            <a:ext cx="3656837" cy="732887"/>
            <a:chOff x="0" y="0"/>
            <a:chExt cx="4875783" cy="977182"/>
          </a:xfrm>
        </p:grpSpPr>
        <p:grpSp>
          <p:nvGrpSpPr>
            <p:cNvPr id="35" name="Group 35"/>
            <p:cNvGrpSpPr/>
            <p:nvPr/>
          </p:nvGrpSpPr>
          <p:grpSpPr>
            <a:xfrm>
              <a:off x="329418" y="0"/>
              <a:ext cx="4290831" cy="977182"/>
              <a:chOff x="0" y="0"/>
              <a:chExt cx="3080781" cy="701609"/>
            </a:xfrm>
          </p:grpSpPr>
          <p:sp>
            <p:nvSpPr>
              <p:cNvPr id="36" name="Freeform 36"/>
              <p:cNvSpPr/>
              <p:nvPr/>
            </p:nvSpPr>
            <p:spPr>
              <a:xfrm>
                <a:off x="0" y="0"/>
                <a:ext cx="3080781" cy="701609"/>
              </a:xfrm>
              <a:custGeom>
                <a:avLst/>
                <a:gdLst/>
                <a:ahLst/>
                <a:cxnLst/>
                <a:rect l="l" t="t" r="r" b="b"/>
                <a:pathLst>
                  <a:path w="3080781" h="701609">
                    <a:moveTo>
                      <a:pt x="3080781" y="350804"/>
                    </a:moveTo>
                    <a:lnTo>
                      <a:pt x="2674381" y="0"/>
                    </a:lnTo>
                    <a:lnTo>
                      <a:pt x="2674381" y="203200"/>
                    </a:lnTo>
                    <a:lnTo>
                      <a:pt x="0" y="203200"/>
                    </a:lnTo>
                    <a:lnTo>
                      <a:pt x="0" y="498409"/>
                    </a:lnTo>
                    <a:lnTo>
                      <a:pt x="2674381" y="498409"/>
                    </a:lnTo>
                    <a:lnTo>
                      <a:pt x="2674381" y="701609"/>
                    </a:lnTo>
                    <a:lnTo>
                      <a:pt x="3080781" y="350804"/>
                    </a:lnTo>
                    <a:close/>
                  </a:path>
                </a:pathLst>
              </a:custGeom>
              <a:solidFill>
                <a:srgbClr val="0076BC"/>
              </a:solidFill>
            </p:spPr>
            <p:txBody>
              <a:bodyPr/>
              <a:lstStyle/>
              <a:p>
                <a:endParaRPr lang="en-US"/>
              </a:p>
            </p:txBody>
          </p:sp>
          <p:sp>
            <p:nvSpPr>
              <p:cNvPr id="37" name="TextBox 37"/>
              <p:cNvSpPr txBox="1"/>
              <p:nvPr/>
            </p:nvSpPr>
            <p:spPr>
              <a:xfrm>
                <a:off x="0" y="174625"/>
                <a:ext cx="2979181" cy="323784"/>
              </a:xfrm>
              <a:prstGeom prst="rect">
                <a:avLst/>
              </a:prstGeom>
            </p:spPr>
            <p:txBody>
              <a:bodyPr lIns="50800" tIns="50800" rIns="50800" bIns="50800" rtlCol="0" anchor="ctr"/>
              <a:lstStyle/>
              <a:p>
                <a:pPr algn="ctr">
                  <a:lnSpc>
                    <a:spcPts val="2239"/>
                  </a:lnSpc>
                  <a:spcBef>
                    <a:spcPct val="0"/>
                  </a:spcBef>
                </a:pPr>
                <a:endParaRPr/>
              </a:p>
            </p:txBody>
          </p:sp>
        </p:grpSp>
        <p:sp>
          <p:nvSpPr>
            <p:cNvPr id="38" name="TextBox 38"/>
            <p:cNvSpPr txBox="1"/>
            <p:nvPr/>
          </p:nvSpPr>
          <p:spPr>
            <a:xfrm>
              <a:off x="0" y="274445"/>
              <a:ext cx="4875783" cy="347874"/>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Perinatal SU 2.0</a:t>
              </a:r>
            </a:p>
          </p:txBody>
        </p:sp>
      </p:grpSp>
      <p:grpSp>
        <p:nvGrpSpPr>
          <p:cNvPr id="39" name="Group 39"/>
          <p:cNvGrpSpPr/>
          <p:nvPr/>
        </p:nvGrpSpPr>
        <p:grpSpPr>
          <a:xfrm>
            <a:off x="14381472" y="4745580"/>
            <a:ext cx="3536254" cy="732887"/>
            <a:chOff x="0" y="0"/>
            <a:chExt cx="4715005" cy="977182"/>
          </a:xfrm>
        </p:grpSpPr>
        <p:grpSp>
          <p:nvGrpSpPr>
            <p:cNvPr id="40" name="Group 40"/>
            <p:cNvGrpSpPr/>
            <p:nvPr/>
          </p:nvGrpSpPr>
          <p:grpSpPr>
            <a:xfrm>
              <a:off x="355860" y="0"/>
              <a:ext cx="4149342" cy="977182"/>
              <a:chOff x="0" y="0"/>
              <a:chExt cx="2979193" cy="701609"/>
            </a:xfrm>
          </p:grpSpPr>
          <p:sp>
            <p:nvSpPr>
              <p:cNvPr id="41" name="Freeform 41"/>
              <p:cNvSpPr/>
              <p:nvPr/>
            </p:nvSpPr>
            <p:spPr>
              <a:xfrm>
                <a:off x="0" y="0"/>
                <a:ext cx="2979193" cy="701609"/>
              </a:xfrm>
              <a:custGeom>
                <a:avLst/>
                <a:gdLst/>
                <a:ahLst/>
                <a:cxnLst/>
                <a:rect l="l" t="t" r="r" b="b"/>
                <a:pathLst>
                  <a:path w="2979193" h="701609">
                    <a:moveTo>
                      <a:pt x="2979193" y="350804"/>
                    </a:moveTo>
                    <a:lnTo>
                      <a:pt x="2572793" y="0"/>
                    </a:lnTo>
                    <a:lnTo>
                      <a:pt x="2572793" y="203200"/>
                    </a:lnTo>
                    <a:lnTo>
                      <a:pt x="0" y="203200"/>
                    </a:lnTo>
                    <a:lnTo>
                      <a:pt x="0" y="498409"/>
                    </a:lnTo>
                    <a:lnTo>
                      <a:pt x="2572793" y="498409"/>
                    </a:lnTo>
                    <a:lnTo>
                      <a:pt x="2572793" y="701609"/>
                    </a:lnTo>
                    <a:lnTo>
                      <a:pt x="2979193" y="350804"/>
                    </a:lnTo>
                    <a:close/>
                  </a:path>
                </a:pathLst>
              </a:custGeom>
              <a:solidFill>
                <a:srgbClr val="0076BC"/>
              </a:solidFill>
            </p:spPr>
            <p:txBody>
              <a:bodyPr/>
              <a:lstStyle/>
              <a:p>
                <a:endParaRPr lang="en-US"/>
              </a:p>
            </p:txBody>
          </p:sp>
          <p:sp>
            <p:nvSpPr>
              <p:cNvPr id="42" name="TextBox 42"/>
              <p:cNvSpPr txBox="1"/>
              <p:nvPr/>
            </p:nvSpPr>
            <p:spPr>
              <a:xfrm>
                <a:off x="0" y="174625"/>
                <a:ext cx="2877593" cy="323784"/>
              </a:xfrm>
              <a:prstGeom prst="rect">
                <a:avLst/>
              </a:prstGeom>
            </p:spPr>
            <p:txBody>
              <a:bodyPr lIns="50800" tIns="50800" rIns="50800" bIns="50800" rtlCol="0" anchor="ctr"/>
              <a:lstStyle/>
              <a:p>
                <a:pPr algn="ctr">
                  <a:lnSpc>
                    <a:spcPts val="2239"/>
                  </a:lnSpc>
                  <a:spcBef>
                    <a:spcPct val="0"/>
                  </a:spcBef>
                </a:pPr>
                <a:endParaRPr/>
              </a:p>
            </p:txBody>
          </p:sp>
        </p:grpSp>
        <p:sp>
          <p:nvSpPr>
            <p:cNvPr id="43" name="TextBox 43"/>
            <p:cNvSpPr txBox="1"/>
            <p:nvPr/>
          </p:nvSpPr>
          <p:spPr>
            <a:xfrm>
              <a:off x="0" y="258384"/>
              <a:ext cx="4715005" cy="347874"/>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Racism SU 2.0</a:t>
              </a:r>
            </a:p>
          </p:txBody>
        </p:sp>
      </p:grpSp>
      <p:grpSp>
        <p:nvGrpSpPr>
          <p:cNvPr id="44" name="Group 44"/>
          <p:cNvGrpSpPr/>
          <p:nvPr/>
        </p:nvGrpSpPr>
        <p:grpSpPr>
          <a:xfrm>
            <a:off x="10330494" y="4937185"/>
            <a:ext cx="2260741" cy="359806"/>
            <a:chOff x="0" y="0"/>
            <a:chExt cx="3014322" cy="479741"/>
          </a:xfrm>
        </p:grpSpPr>
        <p:grpSp>
          <p:nvGrpSpPr>
            <p:cNvPr id="45" name="Group 45"/>
            <p:cNvGrpSpPr/>
            <p:nvPr/>
          </p:nvGrpSpPr>
          <p:grpSpPr>
            <a:xfrm>
              <a:off x="0" y="0"/>
              <a:ext cx="3014322" cy="479741"/>
              <a:chOff x="0" y="0"/>
              <a:chExt cx="603762" cy="96091"/>
            </a:xfrm>
          </p:grpSpPr>
          <p:sp>
            <p:nvSpPr>
              <p:cNvPr id="46" name="Freeform 46"/>
              <p:cNvSpPr/>
              <p:nvPr/>
            </p:nvSpPr>
            <p:spPr>
              <a:xfrm>
                <a:off x="0" y="0"/>
                <a:ext cx="603762" cy="96091"/>
              </a:xfrm>
              <a:custGeom>
                <a:avLst/>
                <a:gdLst/>
                <a:ahLst/>
                <a:cxnLst/>
                <a:rect l="l" t="t" r="r" b="b"/>
                <a:pathLst>
                  <a:path w="603762" h="96091">
                    <a:moveTo>
                      <a:pt x="0" y="0"/>
                    </a:moveTo>
                    <a:lnTo>
                      <a:pt x="603762" y="0"/>
                    </a:lnTo>
                    <a:lnTo>
                      <a:pt x="603762" y="96091"/>
                    </a:lnTo>
                    <a:lnTo>
                      <a:pt x="0" y="96091"/>
                    </a:lnTo>
                    <a:close/>
                  </a:path>
                </a:pathLst>
              </a:custGeom>
              <a:solidFill>
                <a:srgbClr val="0076BC"/>
              </a:solidFill>
            </p:spPr>
            <p:txBody>
              <a:bodyPr/>
              <a:lstStyle/>
              <a:p>
                <a:endParaRPr lang="en-US"/>
              </a:p>
            </p:txBody>
          </p:sp>
          <p:sp>
            <p:nvSpPr>
              <p:cNvPr id="47" name="TextBox 47"/>
              <p:cNvSpPr txBox="1"/>
              <p:nvPr/>
            </p:nvSpPr>
            <p:spPr>
              <a:xfrm>
                <a:off x="0" y="-28575"/>
                <a:ext cx="603762" cy="124666"/>
              </a:xfrm>
              <a:prstGeom prst="rect">
                <a:avLst/>
              </a:prstGeom>
            </p:spPr>
            <p:txBody>
              <a:bodyPr lIns="50800" tIns="50800" rIns="50800" bIns="50800" rtlCol="0" anchor="ctr"/>
              <a:lstStyle/>
              <a:p>
                <a:pPr algn="ctr">
                  <a:lnSpc>
                    <a:spcPts val="2239"/>
                  </a:lnSpc>
                </a:pPr>
                <a:endParaRPr/>
              </a:p>
            </p:txBody>
          </p:sp>
        </p:grpSp>
        <p:sp>
          <p:nvSpPr>
            <p:cNvPr id="48" name="TextBox 48"/>
            <p:cNvSpPr txBox="1"/>
            <p:nvPr/>
          </p:nvSpPr>
          <p:spPr>
            <a:xfrm>
              <a:off x="382602" y="46883"/>
              <a:ext cx="2249117" cy="347874"/>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Racism SU </a:t>
              </a:r>
            </a:p>
          </p:txBody>
        </p:sp>
      </p:grpSp>
      <p:grpSp>
        <p:nvGrpSpPr>
          <p:cNvPr id="49" name="Group 49"/>
          <p:cNvGrpSpPr/>
          <p:nvPr/>
        </p:nvGrpSpPr>
        <p:grpSpPr>
          <a:xfrm>
            <a:off x="10701199" y="4511625"/>
            <a:ext cx="5584625" cy="359806"/>
            <a:chOff x="0" y="0"/>
            <a:chExt cx="1491450" cy="96091"/>
          </a:xfrm>
        </p:grpSpPr>
        <p:sp>
          <p:nvSpPr>
            <p:cNvPr id="50" name="Freeform 50"/>
            <p:cNvSpPr/>
            <p:nvPr/>
          </p:nvSpPr>
          <p:spPr>
            <a:xfrm>
              <a:off x="0" y="0"/>
              <a:ext cx="1491450" cy="96091"/>
            </a:xfrm>
            <a:custGeom>
              <a:avLst/>
              <a:gdLst/>
              <a:ahLst/>
              <a:cxnLst/>
              <a:rect l="l" t="t" r="r" b="b"/>
              <a:pathLst>
                <a:path w="1491450" h="96091">
                  <a:moveTo>
                    <a:pt x="0" y="0"/>
                  </a:moveTo>
                  <a:lnTo>
                    <a:pt x="1491450" y="0"/>
                  </a:lnTo>
                  <a:lnTo>
                    <a:pt x="1491450" y="96091"/>
                  </a:lnTo>
                  <a:lnTo>
                    <a:pt x="0" y="96091"/>
                  </a:lnTo>
                  <a:close/>
                </a:path>
              </a:pathLst>
            </a:custGeom>
            <a:solidFill>
              <a:srgbClr val="458047"/>
            </a:solidFill>
          </p:spPr>
          <p:txBody>
            <a:bodyPr/>
            <a:lstStyle/>
            <a:p>
              <a:endParaRPr lang="en-US"/>
            </a:p>
          </p:txBody>
        </p:sp>
        <p:sp>
          <p:nvSpPr>
            <p:cNvPr id="51" name="TextBox 51"/>
            <p:cNvSpPr txBox="1"/>
            <p:nvPr/>
          </p:nvSpPr>
          <p:spPr>
            <a:xfrm>
              <a:off x="0" y="-38100"/>
              <a:ext cx="1491450" cy="134191"/>
            </a:xfrm>
            <a:prstGeom prst="rect">
              <a:avLst/>
            </a:prstGeom>
          </p:spPr>
          <p:txBody>
            <a:bodyPr lIns="50800" tIns="50800" rIns="50800" bIns="50800" rtlCol="0" anchor="ctr"/>
            <a:lstStyle/>
            <a:p>
              <a:pPr algn="ctr">
                <a:lnSpc>
                  <a:spcPts val="2659"/>
                </a:lnSpc>
              </a:pPr>
              <a:endParaRPr/>
            </a:p>
          </p:txBody>
        </p:sp>
      </p:grpSp>
      <p:grpSp>
        <p:nvGrpSpPr>
          <p:cNvPr id="52" name="Group 52"/>
          <p:cNvGrpSpPr/>
          <p:nvPr/>
        </p:nvGrpSpPr>
        <p:grpSpPr>
          <a:xfrm>
            <a:off x="14461464" y="6472165"/>
            <a:ext cx="3249670" cy="732887"/>
            <a:chOff x="0" y="0"/>
            <a:chExt cx="4332893" cy="977182"/>
          </a:xfrm>
        </p:grpSpPr>
        <p:grpSp>
          <p:nvGrpSpPr>
            <p:cNvPr id="53" name="Group 53"/>
            <p:cNvGrpSpPr/>
            <p:nvPr/>
          </p:nvGrpSpPr>
          <p:grpSpPr>
            <a:xfrm>
              <a:off x="0" y="0"/>
              <a:ext cx="4332893" cy="977182"/>
              <a:chOff x="0" y="0"/>
              <a:chExt cx="3110981" cy="701609"/>
            </a:xfrm>
          </p:grpSpPr>
          <p:sp>
            <p:nvSpPr>
              <p:cNvPr id="54" name="Freeform 54"/>
              <p:cNvSpPr/>
              <p:nvPr/>
            </p:nvSpPr>
            <p:spPr>
              <a:xfrm>
                <a:off x="0" y="0"/>
                <a:ext cx="3110981" cy="701609"/>
              </a:xfrm>
              <a:custGeom>
                <a:avLst/>
                <a:gdLst/>
                <a:ahLst/>
                <a:cxnLst/>
                <a:rect l="l" t="t" r="r" b="b"/>
                <a:pathLst>
                  <a:path w="3110981" h="701609">
                    <a:moveTo>
                      <a:pt x="3110981" y="350804"/>
                    </a:moveTo>
                    <a:lnTo>
                      <a:pt x="2704581" y="0"/>
                    </a:lnTo>
                    <a:lnTo>
                      <a:pt x="2704581" y="203200"/>
                    </a:lnTo>
                    <a:lnTo>
                      <a:pt x="0" y="203200"/>
                    </a:lnTo>
                    <a:lnTo>
                      <a:pt x="0" y="498409"/>
                    </a:lnTo>
                    <a:lnTo>
                      <a:pt x="2704581" y="498409"/>
                    </a:lnTo>
                    <a:lnTo>
                      <a:pt x="2704581" y="701609"/>
                    </a:lnTo>
                    <a:lnTo>
                      <a:pt x="3110981" y="350804"/>
                    </a:lnTo>
                    <a:close/>
                  </a:path>
                </a:pathLst>
              </a:custGeom>
              <a:solidFill>
                <a:srgbClr val="0076BC"/>
              </a:solidFill>
            </p:spPr>
            <p:txBody>
              <a:bodyPr/>
              <a:lstStyle/>
              <a:p>
                <a:endParaRPr lang="en-US"/>
              </a:p>
            </p:txBody>
          </p:sp>
          <p:sp>
            <p:nvSpPr>
              <p:cNvPr id="55" name="TextBox 55"/>
              <p:cNvSpPr txBox="1"/>
              <p:nvPr/>
            </p:nvSpPr>
            <p:spPr>
              <a:xfrm>
                <a:off x="0" y="174625"/>
                <a:ext cx="3009381" cy="323784"/>
              </a:xfrm>
              <a:prstGeom prst="rect">
                <a:avLst/>
              </a:prstGeom>
            </p:spPr>
            <p:txBody>
              <a:bodyPr lIns="50800" tIns="50800" rIns="50800" bIns="50800" rtlCol="0" anchor="ctr"/>
              <a:lstStyle/>
              <a:p>
                <a:pPr algn="ctr">
                  <a:lnSpc>
                    <a:spcPts val="2239"/>
                  </a:lnSpc>
                  <a:spcBef>
                    <a:spcPct val="0"/>
                  </a:spcBef>
                </a:pPr>
                <a:endParaRPr/>
              </a:p>
            </p:txBody>
          </p:sp>
        </p:grpSp>
        <p:sp>
          <p:nvSpPr>
            <p:cNvPr id="56" name="TextBox 56"/>
            <p:cNvSpPr txBox="1"/>
            <p:nvPr/>
          </p:nvSpPr>
          <p:spPr>
            <a:xfrm>
              <a:off x="74620" y="295604"/>
              <a:ext cx="3912096" cy="347874"/>
            </a:xfrm>
            <a:prstGeom prst="rect">
              <a:avLst/>
            </a:prstGeom>
          </p:spPr>
          <p:txBody>
            <a:bodyPr lIns="0" tIns="0" rIns="0" bIns="0" rtlCol="0" anchor="t">
              <a:spAutoFit/>
            </a:bodyPr>
            <a:lstStyle/>
            <a:p>
              <a:pPr algn="l">
                <a:lnSpc>
                  <a:spcPts val="2209"/>
                </a:lnSpc>
                <a:spcBef>
                  <a:spcPct val="0"/>
                </a:spcBef>
              </a:pPr>
              <a:r>
                <a:rPr lang="en-US" sz="1577" b="1">
                  <a:solidFill>
                    <a:srgbClr val="FFFFFF"/>
                  </a:solidFill>
                  <a:latin typeface="Canva Sans Bold"/>
                  <a:ea typeface="Canva Sans Bold"/>
                  <a:cs typeface="Canva Sans Bold"/>
                  <a:sym typeface="Canva Sans Bold"/>
                </a:rPr>
                <a:t>Trauma-Informed Care </a:t>
              </a:r>
            </a:p>
          </p:txBody>
        </p:sp>
      </p:grpSp>
      <p:grpSp>
        <p:nvGrpSpPr>
          <p:cNvPr id="57" name="Group 57"/>
          <p:cNvGrpSpPr/>
          <p:nvPr/>
        </p:nvGrpSpPr>
        <p:grpSpPr>
          <a:xfrm>
            <a:off x="15440935" y="7340199"/>
            <a:ext cx="2452097" cy="732887"/>
            <a:chOff x="0" y="0"/>
            <a:chExt cx="3269463" cy="977182"/>
          </a:xfrm>
        </p:grpSpPr>
        <p:grpSp>
          <p:nvGrpSpPr>
            <p:cNvPr id="58" name="Group 58"/>
            <p:cNvGrpSpPr/>
            <p:nvPr/>
          </p:nvGrpSpPr>
          <p:grpSpPr>
            <a:xfrm>
              <a:off x="0" y="0"/>
              <a:ext cx="3011020" cy="977182"/>
              <a:chOff x="0" y="0"/>
              <a:chExt cx="2161887" cy="701609"/>
            </a:xfrm>
          </p:grpSpPr>
          <p:sp>
            <p:nvSpPr>
              <p:cNvPr id="59" name="Freeform 59"/>
              <p:cNvSpPr/>
              <p:nvPr/>
            </p:nvSpPr>
            <p:spPr>
              <a:xfrm>
                <a:off x="0" y="0"/>
                <a:ext cx="2161887" cy="701609"/>
              </a:xfrm>
              <a:custGeom>
                <a:avLst/>
                <a:gdLst/>
                <a:ahLst/>
                <a:cxnLst/>
                <a:rect l="l" t="t" r="r" b="b"/>
                <a:pathLst>
                  <a:path w="2161887" h="701609">
                    <a:moveTo>
                      <a:pt x="2161887" y="350804"/>
                    </a:moveTo>
                    <a:lnTo>
                      <a:pt x="1755487" y="0"/>
                    </a:lnTo>
                    <a:lnTo>
                      <a:pt x="1755487" y="203200"/>
                    </a:lnTo>
                    <a:lnTo>
                      <a:pt x="0" y="203200"/>
                    </a:lnTo>
                    <a:lnTo>
                      <a:pt x="0" y="498409"/>
                    </a:lnTo>
                    <a:lnTo>
                      <a:pt x="1755487" y="498409"/>
                    </a:lnTo>
                    <a:lnTo>
                      <a:pt x="1755487" y="701609"/>
                    </a:lnTo>
                    <a:lnTo>
                      <a:pt x="2161887" y="350804"/>
                    </a:lnTo>
                    <a:close/>
                  </a:path>
                </a:pathLst>
              </a:custGeom>
              <a:gradFill rotWithShape="1">
                <a:gsLst>
                  <a:gs pos="0">
                    <a:srgbClr val="5DE0E6">
                      <a:alpha val="100000"/>
                    </a:srgbClr>
                  </a:gs>
                  <a:gs pos="100000">
                    <a:srgbClr val="004AAD">
                      <a:alpha val="100000"/>
                    </a:srgbClr>
                  </a:gs>
                </a:gsLst>
                <a:lin ang="0"/>
              </a:gradFill>
            </p:spPr>
            <p:txBody>
              <a:bodyPr/>
              <a:lstStyle/>
              <a:p>
                <a:endParaRPr lang="en-US"/>
              </a:p>
            </p:txBody>
          </p:sp>
          <p:sp>
            <p:nvSpPr>
              <p:cNvPr id="60" name="TextBox 60"/>
              <p:cNvSpPr txBox="1"/>
              <p:nvPr/>
            </p:nvSpPr>
            <p:spPr>
              <a:xfrm>
                <a:off x="0" y="165100"/>
                <a:ext cx="2060287" cy="333309"/>
              </a:xfrm>
              <a:prstGeom prst="rect">
                <a:avLst/>
              </a:prstGeom>
            </p:spPr>
            <p:txBody>
              <a:bodyPr lIns="50800" tIns="50800" rIns="50800" bIns="50800" rtlCol="0" anchor="ctr"/>
              <a:lstStyle/>
              <a:p>
                <a:pPr algn="ctr">
                  <a:lnSpc>
                    <a:spcPts val="2659"/>
                  </a:lnSpc>
                  <a:spcBef>
                    <a:spcPct val="0"/>
                  </a:spcBef>
                </a:pPr>
                <a:endParaRPr/>
              </a:p>
            </p:txBody>
          </p:sp>
        </p:grpSp>
        <p:sp>
          <p:nvSpPr>
            <p:cNvPr id="61" name="TextBox 61"/>
            <p:cNvSpPr txBox="1"/>
            <p:nvPr/>
          </p:nvSpPr>
          <p:spPr>
            <a:xfrm>
              <a:off x="435289" y="295604"/>
              <a:ext cx="2834175" cy="347874"/>
            </a:xfrm>
            <a:prstGeom prst="rect">
              <a:avLst/>
            </a:prstGeom>
          </p:spPr>
          <p:txBody>
            <a:bodyPr lIns="0" tIns="0" rIns="0" bIns="0" rtlCol="0" anchor="t">
              <a:spAutoFit/>
            </a:bodyPr>
            <a:lstStyle/>
            <a:p>
              <a:pPr algn="l">
                <a:lnSpc>
                  <a:spcPts val="2209"/>
                </a:lnSpc>
                <a:spcBef>
                  <a:spcPct val="0"/>
                </a:spcBef>
              </a:pPr>
              <a:r>
                <a:rPr lang="en-US" sz="1577" b="1">
                  <a:solidFill>
                    <a:srgbClr val="FFFFFF"/>
                  </a:solidFill>
                  <a:latin typeface="Canva Sans Bold"/>
                  <a:ea typeface="Canva Sans Bold"/>
                  <a:cs typeface="Canva Sans Bold"/>
                  <a:sym typeface="Canva Sans Bold"/>
                </a:rPr>
                <a:t>Peer Recovery</a:t>
              </a:r>
            </a:p>
          </p:txBody>
        </p:sp>
      </p:grpSp>
      <p:grpSp>
        <p:nvGrpSpPr>
          <p:cNvPr id="62" name="Group 62"/>
          <p:cNvGrpSpPr/>
          <p:nvPr/>
        </p:nvGrpSpPr>
        <p:grpSpPr>
          <a:xfrm>
            <a:off x="15440935" y="8071827"/>
            <a:ext cx="2666324" cy="732887"/>
            <a:chOff x="0" y="0"/>
            <a:chExt cx="3555099" cy="977182"/>
          </a:xfrm>
        </p:grpSpPr>
        <p:grpSp>
          <p:nvGrpSpPr>
            <p:cNvPr id="63" name="Group 63"/>
            <p:cNvGrpSpPr/>
            <p:nvPr/>
          </p:nvGrpSpPr>
          <p:grpSpPr>
            <a:xfrm>
              <a:off x="0" y="0"/>
              <a:ext cx="2935258" cy="977182"/>
              <a:chOff x="0" y="0"/>
              <a:chExt cx="2107490" cy="701609"/>
            </a:xfrm>
          </p:grpSpPr>
          <p:sp>
            <p:nvSpPr>
              <p:cNvPr id="64" name="Freeform 64"/>
              <p:cNvSpPr/>
              <p:nvPr/>
            </p:nvSpPr>
            <p:spPr>
              <a:xfrm>
                <a:off x="0" y="0"/>
                <a:ext cx="2107491" cy="701609"/>
              </a:xfrm>
              <a:custGeom>
                <a:avLst/>
                <a:gdLst/>
                <a:ahLst/>
                <a:cxnLst/>
                <a:rect l="l" t="t" r="r" b="b"/>
                <a:pathLst>
                  <a:path w="2107491" h="701609">
                    <a:moveTo>
                      <a:pt x="2107491" y="350804"/>
                    </a:moveTo>
                    <a:lnTo>
                      <a:pt x="1701091" y="0"/>
                    </a:lnTo>
                    <a:lnTo>
                      <a:pt x="1701091" y="203200"/>
                    </a:lnTo>
                    <a:lnTo>
                      <a:pt x="0" y="203200"/>
                    </a:lnTo>
                    <a:lnTo>
                      <a:pt x="0" y="498409"/>
                    </a:lnTo>
                    <a:lnTo>
                      <a:pt x="1701091" y="498409"/>
                    </a:lnTo>
                    <a:lnTo>
                      <a:pt x="1701091" y="701609"/>
                    </a:lnTo>
                    <a:lnTo>
                      <a:pt x="2107491" y="350804"/>
                    </a:lnTo>
                    <a:close/>
                  </a:path>
                </a:pathLst>
              </a:custGeom>
              <a:gradFill rotWithShape="1">
                <a:gsLst>
                  <a:gs pos="0">
                    <a:srgbClr val="5DE0E6">
                      <a:alpha val="100000"/>
                    </a:srgbClr>
                  </a:gs>
                  <a:gs pos="100000">
                    <a:srgbClr val="004AAD">
                      <a:alpha val="100000"/>
                    </a:srgbClr>
                  </a:gs>
                </a:gsLst>
                <a:lin ang="0"/>
              </a:gradFill>
            </p:spPr>
            <p:txBody>
              <a:bodyPr/>
              <a:lstStyle/>
              <a:p>
                <a:endParaRPr lang="en-US"/>
              </a:p>
            </p:txBody>
          </p:sp>
          <p:sp>
            <p:nvSpPr>
              <p:cNvPr id="65" name="TextBox 65"/>
              <p:cNvSpPr txBox="1"/>
              <p:nvPr/>
            </p:nvSpPr>
            <p:spPr>
              <a:xfrm>
                <a:off x="0" y="165100"/>
                <a:ext cx="2005890" cy="333309"/>
              </a:xfrm>
              <a:prstGeom prst="rect">
                <a:avLst/>
              </a:prstGeom>
            </p:spPr>
            <p:txBody>
              <a:bodyPr lIns="50800" tIns="50800" rIns="50800" bIns="50800" rtlCol="0" anchor="ctr"/>
              <a:lstStyle/>
              <a:p>
                <a:pPr algn="ctr">
                  <a:lnSpc>
                    <a:spcPts val="2659"/>
                  </a:lnSpc>
                  <a:spcBef>
                    <a:spcPct val="0"/>
                  </a:spcBef>
                </a:pPr>
                <a:endParaRPr/>
              </a:p>
            </p:txBody>
          </p:sp>
        </p:grpSp>
        <p:sp>
          <p:nvSpPr>
            <p:cNvPr id="66" name="TextBox 66"/>
            <p:cNvSpPr txBox="1"/>
            <p:nvPr/>
          </p:nvSpPr>
          <p:spPr>
            <a:xfrm>
              <a:off x="792236" y="290555"/>
              <a:ext cx="2762863" cy="347874"/>
            </a:xfrm>
            <a:prstGeom prst="rect">
              <a:avLst/>
            </a:prstGeom>
          </p:spPr>
          <p:txBody>
            <a:bodyPr lIns="0" tIns="0" rIns="0" bIns="0" rtlCol="0" anchor="t">
              <a:spAutoFit/>
            </a:bodyPr>
            <a:lstStyle/>
            <a:p>
              <a:pPr algn="l">
                <a:lnSpc>
                  <a:spcPts val="2209"/>
                </a:lnSpc>
                <a:spcBef>
                  <a:spcPct val="0"/>
                </a:spcBef>
              </a:pPr>
              <a:r>
                <a:rPr lang="en-US" sz="1577" b="1">
                  <a:solidFill>
                    <a:srgbClr val="FFFFFF"/>
                  </a:solidFill>
                  <a:latin typeface="Canva Sans Bold"/>
                  <a:ea typeface="Canva Sans Bold"/>
                  <a:cs typeface="Canva Sans Bold"/>
                  <a:sym typeface="Canva Sans Bold"/>
                </a:rPr>
                <a:t>CHW ECHO</a:t>
              </a:r>
            </a:p>
          </p:txBody>
        </p:sp>
      </p:grpSp>
      <p:grpSp>
        <p:nvGrpSpPr>
          <p:cNvPr id="67" name="Group 67"/>
          <p:cNvGrpSpPr/>
          <p:nvPr/>
        </p:nvGrpSpPr>
        <p:grpSpPr>
          <a:xfrm>
            <a:off x="11887025" y="1626811"/>
            <a:ext cx="3553909" cy="340937"/>
            <a:chOff x="0" y="0"/>
            <a:chExt cx="949120" cy="91052"/>
          </a:xfrm>
        </p:grpSpPr>
        <p:sp>
          <p:nvSpPr>
            <p:cNvPr id="68" name="Freeform 68"/>
            <p:cNvSpPr/>
            <p:nvPr/>
          </p:nvSpPr>
          <p:spPr>
            <a:xfrm>
              <a:off x="0" y="0"/>
              <a:ext cx="949120" cy="91052"/>
            </a:xfrm>
            <a:custGeom>
              <a:avLst/>
              <a:gdLst/>
              <a:ahLst/>
              <a:cxnLst/>
              <a:rect l="l" t="t" r="r" b="b"/>
              <a:pathLst>
                <a:path w="949120" h="91052">
                  <a:moveTo>
                    <a:pt x="0" y="0"/>
                  </a:moveTo>
                  <a:lnTo>
                    <a:pt x="949120" y="0"/>
                  </a:lnTo>
                  <a:lnTo>
                    <a:pt x="949120" y="91052"/>
                  </a:lnTo>
                  <a:lnTo>
                    <a:pt x="0" y="91052"/>
                  </a:lnTo>
                  <a:close/>
                </a:path>
              </a:pathLst>
            </a:custGeom>
            <a:solidFill>
              <a:srgbClr val="0097B2"/>
            </a:solidFill>
          </p:spPr>
          <p:txBody>
            <a:bodyPr/>
            <a:lstStyle/>
            <a:p>
              <a:endParaRPr lang="en-US"/>
            </a:p>
          </p:txBody>
        </p:sp>
        <p:sp>
          <p:nvSpPr>
            <p:cNvPr id="69" name="TextBox 69"/>
            <p:cNvSpPr txBox="1"/>
            <p:nvPr/>
          </p:nvSpPr>
          <p:spPr>
            <a:xfrm>
              <a:off x="0" y="-28575"/>
              <a:ext cx="949120" cy="119627"/>
            </a:xfrm>
            <a:prstGeom prst="rect">
              <a:avLst/>
            </a:prstGeom>
          </p:spPr>
          <p:txBody>
            <a:bodyPr lIns="50800" tIns="50800" rIns="50800" bIns="50800" rtlCol="0" anchor="ctr"/>
            <a:lstStyle/>
            <a:p>
              <a:pPr algn="ctr">
                <a:lnSpc>
                  <a:spcPts val="2239"/>
                </a:lnSpc>
              </a:pPr>
              <a:endParaRPr/>
            </a:p>
          </p:txBody>
        </p:sp>
      </p:grpSp>
      <p:sp>
        <p:nvSpPr>
          <p:cNvPr id="70" name="Freeform 70"/>
          <p:cNvSpPr/>
          <p:nvPr/>
        </p:nvSpPr>
        <p:spPr>
          <a:xfrm>
            <a:off x="521451" y="412622"/>
            <a:ext cx="1660623" cy="1328498"/>
          </a:xfrm>
          <a:custGeom>
            <a:avLst/>
            <a:gdLst/>
            <a:ahLst/>
            <a:cxnLst/>
            <a:rect l="l" t="t" r="r" b="b"/>
            <a:pathLst>
              <a:path w="1660623" h="1328498">
                <a:moveTo>
                  <a:pt x="0" y="0"/>
                </a:moveTo>
                <a:lnTo>
                  <a:pt x="1660623" y="0"/>
                </a:lnTo>
                <a:lnTo>
                  <a:pt x="1660623" y="1328498"/>
                </a:lnTo>
                <a:lnTo>
                  <a:pt x="0" y="1328498"/>
                </a:lnTo>
                <a:lnTo>
                  <a:pt x="0" y="0"/>
                </a:lnTo>
                <a:close/>
              </a:path>
            </a:pathLst>
          </a:custGeom>
          <a:blipFill>
            <a:blip r:embed="rId5"/>
            <a:stretch>
              <a:fillRect/>
            </a:stretch>
          </a:blipFill>
        </p:spPr>
        <p:txBody>
          <a:bodyPr/>
          <a:lstStyle/>
          <a:p>
            <a:endParaRPr lang="en-US"/>
          </a:p>
        </p:txBody>
      </p:sp>
      <p:sp>
        <p:nvSpPr>
          <p:cNvPr id="71" name="TextBox 71"/>
          <p:cNvSpPr txBox="1"/>
          <p:nvPr/>
        </p:nvSpPr>
        <p:spPr>
          <a:xfrm>
            <a:off x="302540" y="9193201"/>
            <a:ext cx="1217430" cy="573294"/>
          </a:xfrm>
          <a:prstGeom prst="rect">
            <a:avLst/>
          </a:prstGeom>
        </p:spPr>
        <p:txBody>
          <a:bodyPr lIns="0" tIns="0" rIns="0" bIns="0" rtlCol="0" anchor="t">
            <a:spAutoFit/>
          </a:bodyPr>
          <a:lstStyle/>
          <a:p>
            <a:pPr algn="ctr">
              <a:lnSpc>
                <a:spcPts val="4694"/>
              </a:lnSpc>
              <a:spcBef>
                <a:spcPct val="0"/>
              </a:spcBef>
            </a:pPr>
            <a:r>
              <a:rPr lang="en-US" sz="3353">
                <a:solidFill>
                  <a:srgbClr val="000000"/>
                </a:solidFill>
                <a:latin typeface="Canva Sans"/>
                <a:ea typeface="Canva Sans"/>
                <a:cs typeface="Canva Sans"/>
                <a:sym typeface="Canva Sans"/>
              </a:rPr>
              <a:t> 2018</a:t>
            </a:r>
          </a:p>
        </p:txBody>
      </p:sp>
      <p:sp>
        <p:nvSpPr>
          <p:cNvPr id="72" name="TextBox 72"/>
          <p:cNvSpPr txBox="1"/>
          <p:nvPr/>
        </p:nvSpPr>
        <p:spPr>
          <a:xfrm>
            <a:off x="2407555" y="9193201"/>
            <a:ext cx="1185826" cy="573294"/>
          </a:xfrm>
          <a:prstGeom prst="rect">
            <a:avLst/>
          </a:prstGeom>
        </p:spPr>
        <p:txBody>
          <a:bodyPr lIns="0" tIns="0" rIns="0" bIns="0" rtlCol="0" anchor="t">
            <a:spAutoFit/>
          </a:bodyPr>
          <a:lstStyle/>
          <a:p>
            <a:pPr algn="ctr">
              <a:lnSpc>
                <a:spcPts val="4694"/>
              </a:lnSpc>
              <a:spcBef>
                <a:spcPct val="0"/>
              </a:spcBef>
            </a:pPr>
            <a:r>
              <a:rPr lang="en-US" sz="3353">
                <a:solidFill>
                  <a:srgbClr val="000000"/>
                </a:solidFill>
                <a:latin typeface="Canva Sans"/>
                <a:ea typeface="Canva Sans"/>
                <a:cs typeface="Canva Sans"/>
                <a:sym typeface="Canva Sans"/>
              </a:rPr>
              <a:t>2019</a:t>
            </a:r>
          </a:p>
        </p:txBody>
      </p:sp>
      <p:sp>
        <p:nvSpPr>
          <p:cNvPr id="73" name="TextBox 73"/>
          <p:cNvSpPr txBox="1"/>
          <p:nvPr/>
        </p:nvSpPr>
        <p:spPr>
          <a:xfrm>
            <a:off x="4480966" y="9193201"/>
            <a:ext cx="1185826" cy="573294"/>
          </a:xfrm>
          <a:prstGeom prst="rect">
            <a:avLst/>
          </a:prstGeom>
        </p:spPr>
        <p:txBody>
          <a:bodyPr lIns="0" tIns="0" rIns="0" bIns="0" rtlCol="0" anchor="t">
            <a:spAutoFit/>
          </a:bodyPr>
          <a:lstStyle/>
          <a:p>
            <a:pPr algn="ctr">
              <a:lnSpc>
                <a:spcPts val="4694"/>
              </a:lnSpc>
              <a:spcBef>
                <a:spcPct val="0"/>
              </a:spcBef>
            </a:pPr>
            <a:r>
              <a:rPr lang="en-US" sz="3353">
                <a:solidFill>
                  <a:srgbClr val="000000"/>
                </a:solidFill>
                <a:latin typeface="Canva Sans"/>
                <a:ea typeface="Canva Sans"/>
                <a:cs typeface="Canva Sans"/>
                <a:sym typeface="Canva Sans"/>
              </a:rPr>
              <a:t>2020</a:t>
            </a:r>
          </a:p>
        </p:txBody>
      </p:sp>
      <p:sp>
        <p:nvSpPr>
          <p:cNvPr id="74" name="TextBox 74"/>
          <p:cNvSpPr txBox="1"/>
          <p:nvPr/>
        </p:nvSpPr>
        <p:spPr>
          <a:xfrm>
            <a:off x="6554377" y="9193201"/>
            <a:ext cx="1185826" cy="573294"/>
          </a:xfrm>
          <a:prstGeom prst="rect">
            <a:avLst/>
          </a:prstGeom>
        </p:spPr>
        <p:txBody>
          <a:bodyPr lIns="0" tIns="0" rIns="0" bIns="0" rtlCol="0" anchor="t">
            <a:spAutoFit/>
          </a:bodyPr>
          <a:lstStyle/>
          <a:p>
            <a:pPr algn="ctr">
              <a:lnSpc>
                <a:spcPts val="4694"/>
              </a:lnSpc>
              <a:spcBef>
                <a:spcPct val="0"/>
              </a:spcBef>
            </a:pPr>
            <a:r>
              <a:rPr lang="en-US" sz="3353">
                <a:solidFill>
                  <a:srgbClr val="000000"/>
                </a:solidFill>
                <a:latin typeface="Canva Sans"/>
                <a:ea typeface="Canva Sans"/>
                <a:cs typeface="Canva Sans"/>
                <a:sym typeface="Canva Sans"/>
              </a:rPr>
              <a:t>2021</a:t>
            </a:r>
          </a:p>
        </p:txBody>
      </p:sp>
      <p:sp>
        <p:nvSpPr>
          <p:cNvPr id="75" name="TextBox 75"/>
          <p:cNvSpPr txBox="1"/>
          <p:nvPr/>
        </p:nvSpPr>
        <p:spPr>
          <a:xfrm>
            <a:off x="8627788" y="9193201"/>
            <a:ext cx="1185826" cy="573294"/>
          </a:xfrm>
          <a:prstGeom prst="rect">
            <a:avLst/>
          </a:prstGeom>
        </p:spPr>
        <p:txBody>
          <a:bodyPr lIns="0" tIns="0" rIns="0" bIns="0" rtlCol="0" anchor="t">
            <a:spAutoFit/>
          </a:bodyPr>
          <a:lstStyle/>
          <a:p>
            <a:pPr algn="ctr">
              <a:lnSpc>
                <a:spcPts val="4694"/>
              </a:lnSpc>
              <a:spcBef>
                <a:spcPct val="0"/>
              </a:spcBef>
            </a:pPr>
            <a:r>
              <a:rPr lang="en-US" sz="3353">
                <a:solidFill>
                  <a:srgbClr val="000000"/>
                </a:solidFill>
                <a:latin typeface="Canva Sans"/>
                <a:ea typeface="Canva Sans"/>
                <a:cs typeface="Canva Sans"/>
                <a:sym typeface="Canva Sans"/>
              </a:rPr>
              <a:t>2022</a:t>
            </a:r>
          </a:p>
        </p:txBody>
      </p:sp>
      <p:sp>
        <p:nvSpPr>
          <p:cNvPr id="76" name="TextBox 76"/>
          <p:cNvSpPr txBox="1"/>
          <p:nvPr/>
        </p:nvSpPr>
        <p:spPr>
          <a:xfrm>
            <a:off x="10701199" y="9193201"/>
            <a:ext cx="1185826" cy="573294"/>
          </a:xfrm>
          <a:prstGeom prst="rect">
            <a:avLst/>
          </a:prstGeom>
        </p:spPr>
        <p:txBody>
          <a:bodyPr lIns="0" tIns="0" rIns="0" bIns="0" rtlCol="0" anchor="t">
            <a:spAutoFit/>
          </a:bodyPr>
          <a:lstStyle/>
          <a:p>
            <a:pPr algn="ctr">
              <a:lnSpc>
                <a:spcPts val="4694"/>
              </a:lnSpc>
              <a:spcBef>
                <a:spcPct val="0"/>
              </a:spcBef>
            </a:pPr>
            <a:r>
              <a:rPr lang="en-US" sz="3353">
                <a:solidFill>
                  <a:srgbClr val="000000"/>
                </a:solidFill>
                <a:latin typeface="Canva Sans"/>
                <a:ea typeface="Canva Sans"/>
                <a:cs typeface="Canva Sans"/>
                <a:sym typeface="Canva Sans"/>
              </a:rPr>
              <a:t>2023</a:t>
            </a:r>
          </a:p>
        </p:txBody>
      </p:sp>
      <p:sp>
        <p:nvSpPr>
          <p:cNvPr id="77" name="TextBox 77"/>
          <p:cNvSpPr txBox="1"/>
          <p:nvPr/>
        </p:nvSpPr>
        <p:spPr>
          <a:xfrm>
            <a:off x="12774611" y="9193201"/>
            <a:ext cx="1185826" cy="573294"/>
          </a:xfrm>
          <a:prstGeom prst="rect">
            <a:avLst/>
          </a:prstGeom>
        </p:spPr>
        <p:txBody>
          <a:bodyPr lIns="0" tIns="0" rIns="0" bIns="0" rtlCol="0" anchor="t">
            <a:spAutoFit/>
          </a:bodyPr>
          <a:lstStyle/>
          <a:p>
            <a:pPr algn="ctr">
              <a:lnSpc>
                <a:spcPts val="4694"/>
              </a:lnSpc>
              <a:spcBef>
                <a:spcPct val="0"/>
              </a:spcBef>
            </a:pPr>
            <a:r>
              <a:rPr lang="en-US" sz="3353">
                <a:solidFill>
                  <a:srgbClr val="000000"/>
                </a:solidFill>
                <a:latin typeface="Canva Sans"/>
                <a:ea typeface="Canva Sans"/>
                <a:cs typeface="Canva Sans"/>
                <a:sym typeface="Canva Sans"/>
              </a:rPr>
              <a:t>2024</a:t>
            </a:r>
          </a:p>
        </p:txBody>
      </p:sp>
      <p:sp>
        <p:nvSpPr>
          <p:cNvPr id="78" name="TextBox 78"/>
          <p:cNvSpPr txBox="1"/>
          <p:nvPr/>
        </p:nvSpPr>
        <p:spPr>
          <a:xfrm>
            <a:off x="14848022" y="9193201"/>
            <a:ext cx="1185826" cy="573294"/>
          </a:xfrm>
          <a:prstGeom prst="rect">
            <a:avLst/>
          </a:prstGeom>
        </p:spPr>
        <p:txBody>
          <a:bodyPr lIns="0" tIns="0" rIns="0" bIns="0" rtlCol="0" anchor="t">
            <a:spAutoFit/>
          </a:bodyPr>
          <a:lstStyle/>
          <a:p>
            <a:pPr algn="ctr">
              <a:lnSpc>
                <a:spcPts val="4694"/>
              </a:lnSpc>
              <a:spcBef>
                <a:spcPct val="0"/>
              </a:spcBef>
            </a:pPr>
            <a:r>
              <a:rPr lang="en-US" sz="3353">
                <a:solidFill>
                  <a:srgbClr val="000000"/>
                </a:solidFill>
                <a:latin typeface="Canva Sans"/>
                <a:ea typeface="Canva Sans"/>
                <a:cs typeface="Canva Sans"/>
                <a:sym typeface="Canva Sans"/>
              </a:rPr>
              <a:t>2025</a:t>
            </a:r>
          </a:p>
        </p:txBody>
      </p:sp>
      <p:sp>
        <p:nvSpPr>
          <p:cNvPr id="79" name="TextBox 79"/>
          <p:cNvSpPr txBox="1"/>
          <p:nvPr/>
        </p:nvSpPr>
        <p:spPr>
          <a:xfrm>
            <a:off x="16921433" y="9193201"/>
            <a:ext cx="1185826" cy="573294"/>
          </a:xfrm>
          <a:prstGeom prst="rect">
            <a:avLst/>
          </a:prstGeom>
        </p:spPr>
        <p:txBody>
          <a:bodyPr lIns="0" tIns="0" rIns="0" bIns="0" rtlCol="0" anchor="t">
            <a:spAutoFit/>
          </a:bodyPr>
          <a:lstStyle/>
          <a:p>
            <a:pPr algn="ctr">
              <a:lnSpc>
                <a:spcPts val="4694"/>
              </a:lnSpc>
              <a:spcBef>
                <a:spcPct val="0"/>
              </a:spcBef>
            </a:pPr>
            <a:r>
              <a:rPr lang="en-US" sz="3353">
                <a:solidFill>
                  <a:srgbClr val="000000"/>
                </a:solidFill>
                <a:latin typeface="Canva Sans"/>
                <a:ea typeface="Canva Sans"/>
                <a:cs typeface="Canva Sans"/>
                <a:sym typeface="Canva Sans"/>
              </a:rPr>
              <a:t>2026</a:t>
            </a:r>
          </a:p>
        </p:txBody>
      </p:sp>
      <p:sp>
        <p:nvSpPr>
          <p:cNvPr id="80" name="TextBox 80"/>
          <p:cNvSpPr txBox="1"/>
          <p:nvPr/>
        </p:nvSpPr>
        <p:spPr>
          <a:xfrm>
            <a:off x="7432494" y="931806"/>
            <a:ext cx="7723238" cy="270431"/>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Integrated Opioid and Addiction Care ECHO</a:t>
            </a:r>
          </a:p>
        </p:txBody>
      </p:sp>
      <p:sp>
        <p:nvSpPr>
          <p:cNvPr id="81" name="TextBox 81"/>
          <p:cNvSpPr txBox="1"/>
          <p:nvPr/>
        </p:nvSpPr>
        <p:spPr>
          <a:xfrm>
            <a:off x="2331887" y="917336"/>
            <a:ext cx="2191375" cy="270431"/>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Addiction ECHO</a:t>
            </a:r>
          </a:p>
        </p:txBody>
      </p:sp>
      <p:sp>
        <p:nvSpPr>
          <p:cNvPr id="82" name="TextBox 82"/>
          <p:cNvSpPr txBox="1"/>
          <p:nvPr/>
        </p:nvSpPr>
        <p:spPr>
          <a:xfrm>
            <a:off x="5368977" y="2532087"/>
            <a:ext cx="3851725" cy="270431"/>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MidWest Tribal ECHO</a:t>
            </a:r>
          </a:p>
        </p:txBody>
      </p:sp>
      <p:sp>
        <p:nvSpPr>
          <p:cNvPr id="83" name="TextBox 83"/>
          <p:cNvSpPr txBox="1"/>
          <p:nvPr/>
        </p:nvSpPr>
        <p:spPr>
          <a:xfrm>
            <a:off x="12591235" y="2518776"/>
            <a:ext cx="3851725" cy="270431"/>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MidWest Tribal ECHO</a:t>
            </a:r>
          </a:p>
        </p:txBody>
      </p:sp>
      <p:sp>
        <p:nvSpPr>
          <p:cNvPr id="84" name="TextBox 84"/>
          <p:cNvSpPr txBox="1"/>
          <p:nvPr/>
        </p:nvSpPr>
        <p:spPr>
          <a:xfrm>
            <a:off x="5548198" y="3318231"/>
            <a:ext cx="4085040" cy="270431"/>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Nursing Home COVID-19 ECHO </a:t>
            </a:r>
          </a:p>
        </p:txBody>
      </p:sp>
      <p:sp>
        <p:nvSpPr>
          <p:cNvPr id="85" name="TextBox 85"/>
          <p:cNvSpPr txBox="1"/>
          <p:nvPr/>
        </p:nvSpPr>
        <p:spPr>
          <a:xfrm>
            <a:off x="12591235" y="3332807"/>
            <a:ext cx="3851725" cy="270431"/>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MN Geriatrics ECHO</a:t>
            </a:r>
          </a:p>
        </p:txBody>
      </p:sp>
      <p:sp>
        <p:nvSpPr>
          <p:cNvPr id="86" name="TextBox 86"/>
          <p:cNvSpPr txBox="1"/>
          <p:nvPr/>
        </p:nvSpPr>
        <p:spPr>
          <a:xfrm>
            <a:off x="10328031" y="4104347"/>
            <a:ext cx="2260741" cy="270431"/>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Perinatal SU</a:t>
            </a:r>
          </a:p>
        </p:txBody>
      </p:sp>
      <p:sp>
        <p:nvSpPr>
          <p:cNvPr id="87" name="TextBox 87"/>
          <p:cNvSpPr txBox="1"/>
          <p:nvPr/>
        </p:nvSpPr>
        <p:spPr>
          <a:xfrm>
            <a:off x="11163476" y="4535191"/>
            <a:ext cx="4617332" cy="270431"/>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Perinatal SU Workforce Development Grant </a:t>
            </a:r>
          </a:p>
        </p:txBody>
      </p:sp>
      <p:sp>
        <p:nvSpPr>
          <p:cNvPr id="88" name="TextBox 88"/>
          <p:cNvSpPr txBox="1"/>
          <p:nvPr/>
        </p:nvSpPr>
        <p:spPr>
          <a:xfrm>
            <a:off x="14511720" y="5882977"/>
            <a:ext cx="2786713" cy="270431"/>
          </a:xfrm>
          <a:prstGeom prst="rect">
            <a:avLst/>
          </a:prstGeom>
        </p:spPr>
        <p:txBody>
          <a:bodyPr lIns="0" tIns="0" rIns="0" bIns="0" rtlCol="0" anchor="t">
            <a:spAutoFit/>
          </a:bodyPr>
          <a:lstStyle/>
          <a:p>
            <a:pPr algn="l">
              <a:lnSpc>
                <a:spcPts val="2209"/>
              </a:lnSpc>
              <a:spcBef>
                <a:spcPct val="0"/>
              </a:spcBef>
            </a:pPr>
            <a:r>
              <a:rPr lang="en-US" sz="1577" b="1">
                <a:solidFill>
                  <a:srgbClr val="FFFFFF"/>
                </a:solidFill>
                <a:latin typeface="Canva Sans Bold"/>
                <a:ea typeface="Canva Sans Bold"/>
                <a:cs typeface="Canva Sans Bold"/>
                <a:sym typeface="Canva Sans Bold"/>
              </a:rPr>
              <a:t>Integrated Pain Care </a:t>
            </a:r>
          </a:p>
        </p:txBody>
      </p:sp>
      <p:sp>
        <p:nvSpPr>
          <p:cNvPr id="89" name="TextBox 89"/>
          <p:cNvSpPr txBox="1"/>
          <p:nvPr/>
        </p:nvSpPr>
        <p:spPr>
          <a:xfrm>
            <a:off x="2057400" y="136642"/>
            <a:ext cx="15835632" cy="659540"/>
          </a:xfrm>
          <a:prstGeom prst="rect">
            <a:avLst/>
          </a:prstGeom>
        </p:spPr>
        <p:txBody>
          <a:bodyPr wrap="square" lIns="0" tIns="0" rIns="0" bIns="0" rtlCol="0" anchor="t">
            <a:spAutoFit/>
          </a:bodyPr>
          <a:lstStyle/>
          <a:p>
            <a:pPr algn="ctr">
              <a:lnSpc>
                <a:spcPts val="5522"/>
              </a:lnSpc>
              <a:spcBef>
                <a:spcPct val="0"/>
              </a:spcBef>
            </a:pPr>
            <a:r>
              <a:rPr lang="en-US" sz="3944" b="1">
                <a:solidFill>
                  <a:srgbClr val="000000"/>
                </a:solidFill>
                <a:latin typeface="Canva Sans Bold"/>
                <a:ea typeface="Canva Sans Bold"/>
                <a:cs typeface="Canva Sans Bold"/>
                <a:sym typeface="Canva Sans Bold"/>
              </a:rPr>
              <a:t>History of Project ECHO at Hennepin Healthcare (2018 - 2026)</a:t>
            </a:r>
          </a:p>
        </p:txBody>
      </p:sp>
      <p:sp>
        <p:nvSpPr>
          <p:cNvPr id="90" name="TextBox 90"/>
          <p:cNvSpPr txBox="1"/>
          <p:nvPr/>
        </p:nvSpPr>
        <p:spPr>
          <a:xfrm>
            <a:off x="11887025" y="1643014"/>
            <a:ext cx="5548617" cy="270431"/>
          </a:xfrm>
          <a:prstGeom prst="rect">
            <a:avLst/>
          </a:prstGeom>
        </p:spPr>
        <p:txBody>
          <a:bodyPr lIns="0" tIns="0" rIns="0" bIns="0" rtlCol="0" anchor="t">
            <a:spAutoFit/>
          </a:bodyPr>
          <a:lstStyle/>
          <a:p>
            <a:pPr algn="ctr">
              <a:lnSpc>
                <a:spcPts val="2209"/>
              </a:lnSpc>
              <a:spcBef>
                <a:spcPct val="0"/>
              </a:spcBef>
            </a:pPr>
            <a:r>
              <a:rPr lang="en-US" sz="1577" b="1">
                <a:solidFill>
                  <a:srgbClr val="FFFFFF"/>
                </a:solidFill>
                <a:latin typeface="Canva Sans Bold"/>
                <a:ea typeface="Canva Sans Bold"/>
                <a:cs typeface="Canva Sans Bold"/>
                <a:sym typeface="Canva Sans Bold"/>
              </a:rPr>
              <a:t>MN Community Collaboration on Viral Hepatitis ECHO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0" y="4"/>
            <a:ext cx="18288000" cy="1610831"/>
          </a:xfrm>
        </p:spPr>
        <p:txBody>
          <a:bodyPr/>
          <a:lstStyle/>
          <a:p>
            <a:r>
              <a:rPr lang="en-US"/>
              <a:t>Steps for Replication (</a:t>
            </a:r>
            <a:r>
              <a:rPr lang="en-US" b="1"/>
              <a:t>ECHO Fidelity)</a:t>
            </a:r>
            <a:endParaRPr lang="en-US"/>
          </a:p>
        </p:txBody>
      </p:sp>
      <p:sp>
        <p:nvSpPr>
          <p:cNvPr id="5" name="Text Placeholder 4"/>
          <p:cNvSpPr>
            <a:spLocks noGrp="1"/>
          </p:cNvSpPr>
          <p:nvPr>
            <p:ph type="body" sz="quarter" idx="20"/>
          </p:nvPr>
        </p:nvSpPr>
        <p:spPr>
          <a:xfrm>
            <a:off x="277663" y="1652144"/>
            <a:ext cx="17732678" cy="7960641"/>
          </a:xfrm>
        </p:spPr>
        <p:txBody>
          <a:bodyPr>
            <a:spAutoFit/>
          </a:bodyPr>
          <a:lstStyle/>
          <a:p>
            <a:pPr>
              <a:spcBef>
                <a:spcPts val="600"/>
              </a:spcBef>
            </a:pPr>
            <a:r>
              <a:rPr lang="en-US" sz="3900" dirty="0">
                <a:solidFill>
                  <a:srgbClr val="1C344D"/>
                </a:solidFill>
                <a:latin typeface="+mn-lt"/>
              </a:rPr>
              <a:t>Orientation is just the beginning…</a:t>
            </a:r>
          </a:p>
          <a:p>
            <a:pPr>
              <a:spcBef>
                <a:spcPts val="600"/>
              </a:spcBef>
            </a:pPr>
            <a:r>
              <a:rPr lang="en-US" sz="3900" dirty="0">
                <a:solidFill>
                  <a:srgbClr val="1C344D"/>
                </a:solidFill>
                <a:latin typeface="+mn-lt"/>
              </a:rPr>
              <a:t>Next you sign partnership documents</a:t>
            </a:r>
          </a:p>
          <a:p>
            <a:pPr>
              <a:spcBef>
                <a:spcPts val="600"/>
              </a:spcBef>
            </a:pPr>
            <a:r>
              <a:rPr lang="en-US" sz="3900" dirty="0">
                <a:solidFill>
                  <a:srgbClr val="1C344D"/>
                </a:solidFill>
                <a:latin typeface="+mn-lt"/>
              </a:rPr>
              <a:t>Begin planning budget and seek funding</a:t>
            </a:r>
          </a:p>
          <a:p>
            <a:pPr>
              <a:spcBef>
                <a:spcPts val="600"/>
              </a:spcBef>
            </a:pPr>
            <a:r>
              <a:rPr lang="en-US" sz="3900" dirty="0">
                <a:solidFill>
                  <a:srgbClr val="1C344D"/>
                </a:solidFill>
                <a:latin typeface="+mn-lt"/>
              </a:rPr>
              <a:t>Design the project (target audience, curriculum, resources, community needs, evaluation strategy and tools …) </a:t>
            </a:r>
          </a:p>
          <a:p>
            <a:pPr>
              <a:spcBef>
                <a:spcPts val="600"/>
              </a:spcBef>
            </a:pPr>
            <a:r>
              <a:rPr lang="en-US" sz="3900" dirty="0">
                <a:solidFill>
                  <a:srgbClr val="1C344D"/>
                </a:solidFill>
                <a:latin typeface="+mn-lt"/>
              </a:rPr>
              <a:t>Develop your team – experts and staff</a:t>
            </a:r>
          </a:p>
          <a:p>
            <a:pPr>
              <a:spcBef>
                <a:spcPts val="600"/>
              </a:spcBef>
            </a:pPr>
            <a:r>
              <a:rPr lang="en-US" sz="3900" dirty="0">
                <a:solidFill>
                  <a:srgbClr val="1C344D"/>
                </a:solidFill>
                <a:latin typeface="+mn-lt"/>
              </a:rPr>
              <a:t>Bring a team for full training (3 days – Immersion)</a:t>
            </a:r>
          </a:p>
          <a:p>
            <a:pPr>
              <a:spcBef>
                <a:spcPts val="600"/>
              </a:spcBef>
            </a:pPr>
            <a:r>
              <a:rPr lang="en-US" sz="3900" dirty="0">
                <a:solidFill>
                  <a:srgbClr val="1C344D"/>
                </a:solidFill>
                <a:latin typeface="+mn-lt"/>
              </a:rPr>
              <a:t>Continue to develop curriculum, begin to recruit spokes/participants</a:t>
            </a:r>
          </a:p>
          <a:p>
            <a:pPr>
              <a:spcBef>
                <a:spcPts val="600"/>
              </a:spcBef>
            </a:pPr>
            <a:r>
              <a:rPr lang="en-US" sz="3900" dirty="0">
                <a:solidFill>
                  <a:srgbClr val="1C344D"/>
                </a:solidFill>
                <a:latin typeface="+mn-lt"/>
              </a:rPr>
              <a:t>Build organizational buy-in</a:t>
            </a:r>
          </a:p>
          <a:p>
            <a:pPr>
              <a:spcBef>
                <a:spcPts val="600"/>
              </a:spcBef>
            </a:pPr>
            <a:r>
              <a:rPr lang="en-US" sz="3900" dirty="0">
                <a:solidFill>
                  <a:srgbClr val="1C344D"/>
                </a:solidFill>
                <a:latin typeface="+mn-lt"/>
              </a:rPr>
              <a:t>Practice before you launch – get feedback</a:t>
            </a:r>
          </a:p>
          <a:p>
            <a:pPr>
              <a:spcBef>
                <a:spcPts val="600"/>
              </a:spcBef>
            </a:pPr>
            <a:r>
              <a:rPr lang="en-US" sz="3900" dirty="0">
                <a:solidFill>
                  <a:srgbClr val="1C344D"/>
                </a:solidFill>
                <a:latin typeface="+mn-lt"/>
              </a:rPr>
              <a:t>Launch! </a:t>
            </a:r>
          </a:p>
          <a:p>
            <a:pPr>
              <a:spcBef>
                <a:spcPts val="600"/>
              </a:spcBef>
            </a:pPr>
            <a:r>
              <a:rPr lang="en-US" sz="3900" dirty="0">
                <a:solidFill>
                  <a:srgbClr val="1C344D"/>
                </a:solidFill>
                <a:latin typeface="+mn-lt"/>
              </a:rPr>
              <a:t>Continue to seek input and reflection, constant QI</a:t>
            </a:r>
          </a:p>
          <a:p>
            <a:pPr>
              <a:spcBef>
                <a:spcPts val="600"/>
              </a:spcBef>
            </a:pPr>
            <a:r>
              <a:rPr lang="en-US" sz="3900" dirty="0">
                <a:solidFill>
                  <a:srgbClr val="1C344D"/>
                </a:solidFill>
                <a:latin typeface="+mn-lt"/>
              </a:rPr>
              <a:t>Publicize your success – money follows successful ECHOs (not the other way around)</a:t>
            </a:r>
          </a:p>
        </p:txBody>
      </p:sp>
      <p:sp>
        <p:nvSpPr>
          <p:cNvPr id="6" name="Footer Placeholder 1"/>
          <p:cNvSpPr txBox="1">
            <a:spLocks/>
          </p:cNvSpPr>
          <p:nvPr/>
        </p:nvSpPr>
        <p:spPr>
          <a:xfrm>
            <a:off x="6400799" y="9669780"/>
            <a:ext cx="6256421" cy="61722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100" dirty="0">
                <a:solidFill>
                  <a:srgbClr val="1C344D"/>
                </a:solidFill>
                <a:latin typeface="Calibri" panose="020F0502020204030204"/>
              </a:rPr>
              <a:t>Copyright 2017 Project ECHO®, used with permission </a:t>
            </a:r>
          </a:p>
        </p:txBody>
      </p:sp>
    </p:spTree>
    <p:custDataLst>
      <p:tags r:id="rId1"/>
    </p:custDataLst>
    <p:extLst>
      <p:ext uri="{BB962C8B-B14F-4D97-AF65-F5344CB8AC3E}">
        <p14:creationId xmlns:p14="http://schemas.microsoft.com/office/powerpoint/2010/main" val="578773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0" y="4"/>
            <a:ext cx="18288000" cy="1610831"/>
          </a:xfrm>
        </p:spPr>
        <p:txBody>
          <a:bodyPr/>
          <a:lstStyle/>
          <a:p>
            <a:r>
              <a:rPr lang="en-US"/>
              <a:t>Partnership Documents: Guiding Principles</a:t>
            </a:r>
          </a:p>
        </p:txBody>
      </p:sp>
      <p:sp>
        <p:nvSpPr>
          <p:cNvPr id="7" name="Text Placeholder 6"/>
          <p:cNvSpPr>
            <a:spLocks noGrp="1"/>
          </p:cNvSpPr>
          <p:nvPr>
            <p:ph type="body" sz="quarter" idx="20"/>
          </p:nvPr>
        </p:nvSpPr>
        <p:spPr>
          <a:xfrm>
            <a:off x="0" y="1651523"/>
            <a:ext cx="18288000" cy="7931402"/>
          </a:xfrm>
        </p:spPr>
        <p:txBody>
          <a:bodyPr wrap="square">
            <a:spAutoFit/>
          </a:bodyPr>
          <a:lstStyle/>
          <a:p>
            <a:pPr marL="0" indent="0">
              <a:spcBef>
                <a:spcPts val="600"/>
              </a:spcBef>
              <a:buNone/>
            </a:pPr>
            <a:r>
              <a:rPr lang="en-US" b="1" dirty="0">
                <a:solidFill>
                  <a:srgbClr val="1C344D"/>
                </a:solidFill>
                <a:latin typeface="+mn-lt"/>
              </a:rPr>
              <a:t>Collaboration with ECHO requires:</a:t>
            </a:r>
          </a:p>
          <a:p>
            <a:pPr marL="685800" lvl="1" indent="0">
              <a:spcBef>
                <a:spcPts val="600"/>
              </a:spcBef>
              <a:buNone/>
            </a:pPr>
            <a:r>
              <a:rPr lang="en-US" b="1" dirty="0">
                <a:solidFill>
                  <a:srgbClr val="1C344D"/>
                </a:solidFill>
                <a:latin typeface="+mn-lt"/>
              </a:rPr>
              <a:t>Replication Statement of Collaboration</a:t>
            </a:r>
            <a:r>
              <a:rPr lang="en-US" dirty="0">
                <a:solidFill>
                  <a:srgbClr val="1C344D"/>
                </a:solidFill>
                <a:latin typeface="+mn-lt"/>
              </a:rPr>
              <a:t> – Front-end document that outlines the roles and responsibilities of both partners in any replication collaboration. </a:t>
            </a:r>
          </a:p>
          <a:p>
            <a:pPr marL="685800" lvl="1" indent="0">
              <a:spcBef>
                <a:spcPts val="600"/>
              </a:spcBef>
              <a:buNone/>
            </a:pPr>
            <a:r>
              <a:rPr lang="en-US" b="1" dirty="0">
                <a:solidFill>
                  <a:srgbClr val="1C344D"/>
                </a:solidFill>
                <a:latin typeface="+mn-lt"/>
              </a:rPr>
              <a:t>IP Terms of Use Contract</a:t>
            </a:r>
            <a:r>
              <a:rPr lang="en-US" dirty="0">
                <a:solidFill>
                  <a:srgbClr val="1C344D"/>
                </a:solidFill>
                <a:latin typeface="+mn-lt"/>
              </a:rPr>
              <a:t> – Legally binding agreement that details all the elements of the Statement of Collaboration, with a specific focus on Intellectual Property issues.</a:t>
            </a:r>
          </a:p>
          <a:p>
            <a:pPr marL="0" indent="0">
              <a:spcBef>
                <a:spcPts val="600"/>
              </a:spcBef>
              <a:buNone/>
            </a:pPr>
            <a:r>
              <a:rPr lang="en-US" b="1" dirty="0">
                <a:solidFill>
                  <a:srgbClr val="1C344D"/>
                </a:solidFill>
                <a:latin typeface="+mn-lt"/>
              </a:rPr>
              <a:t>What do you agree to?</a:t>
            </a:r>
          </a:p>
          <a:p>
            <a:pPr marL="1457325" lvl="1" indent="-771525">
              <a:spcBef>
                <a:spcPts val="600"/>
              </a:spcBef>
              <a:buFont typeface="+mj-lt"/>
              <a:buAutoNum type="arabicPeriod"/>
            </a:pPr>
            <a:r>
              <a:rPr lang="en-US" sz="4800" dirty="0">
                <a:solidFill>
                  <a:schemeClr val="tx1"/>
                </a:solidFill>
                <a:latin typeface="+mn-lt"/>
              </a:rPr>
              <a:t>Following the ECHO mission and model</a:t>
            </a:r>
          </a:p>
          <a:p>
            <a:pPr marL="1457325" lvl="1" indent="-771525">
              <a:spcBef>
                <a:spcPts val="600"/>
              </a:spcBef>
              <a:buFont typeface="+mj-lt"/>
              <a:buAutoNum type="arabicPeriod"/>
            </a:pPr>
            <a:r>
              <a:rPr lang="en-US" sz="4800" dirty="0">
                <a:solidFill>
                  <a:schemeClr val="tx1"/>
                </a:solidFill>
                <a:latin typeface="+mn-lt"/>
              </a:rPr>
              <a:t>Using the ECHO name and trademarks</a:t>
            </a:r>
          </a:p>
          <a:p>
            <a:pPr marL="1457325" lvl="1" indent="-771525">
              <a:spcBef>
                <a:spcPts val="600"/>
              </a:spcBef>
              <a:buFont typeface="+mj-lt"/>
              <a:buAutoNum type="arabicPeriod"/>
            </a:pPr>
            <a:r>
              <a:rPr lang="en-US" sz="4800" dirty="0">
                <a:solidFill>
                  <a:schemeClr val="tx1"/>
                </a:solidFill>
                <a:latin typeface="+mn-lt"/>
              </a:rPr>
              <a:t>Mutual expectation of sharing</a:t>
            </a:r>
          </a:p>
          <a:p>
            <a:pPr marL="1457325" lvl="1" indent="-771525">
              <a:spcBef>
                <a:spcPts val="600"/>
              </a:spcBef>
              <a:buFont typeface="+mj-lt"/>
              <a:buAutoNum type="arabicPeriod"/>
            </a:pPr>
            <a:r>
              <a:rPr lang="en-US" sz="4800" dirty="0">
                <a:solidFill>
                  <a:schemeClr val="tx1"/>
                </a:solidFill>
                <a:latin typeface="+mn-lt"/>
              </a:rPr>
              <a:t>Using </a:t>
            </a:r>
            <a:r>
              <a:rPr lang="en-US" sz="4800" dirty="0" err="1">
                <a:solidFill>
                  <a:schemeClr val="tx1"/>
                </a:solidFill>
                <a:latin typeface="+mn-lt"/>
              </a:rPr>
              <a:t>iECHO</a:t>
            </a:r>
            <a:r>
              <a:rPr lang="en-US" sz="4800" dirty="0">
                <a:solidFill>
                  <a:schemeClr val="tx1"/>
                </a:solidFill>
                <a:latin typeface="+mn-lt"/>
              </a:rPr>
              <a:t> </a:t>
            </a:r>
          </a:p>
          <a:p>
            <a:pPr marL="1457325" lvl="1" indent="-771525">
              <a:spcBef>
                <a:spcPts val="600"/>
              </a:spcBef>
              <a:buFont typeface="+mj-lt"/>
              <a:buAutoNum type="arabicPeriod"/>
            </a:pPr>
            <a:r>
              <a:rPr lang="en-US" sz="4800" dirty="0">
                <a:solidFill>
                  <a:schemeClr val="tx1"/>
                </a:solidFill>
                <a:latin typeface="+mn-lt"/>
              </a:rPr>
              <a:t>Not selling ECHO IP to outside 3rd parties</a:t>
            </a:r>
          </a:p>
          <a:p>
            <a:pPr marL="1457325" lvl="1" indent="-771525">
              <a:spcBef>
                <a:spcPts val="600"/>
              </a:spcBef>
              <a:buFont typeface="+mj-lt"/>
              <a:buAutoNum type="arabicPeriod"/>
            </a:pPr>
            <a:r>
              <a:rPr lang="en-US" sz="4800" dirty="0">
                <a:solidFill>
                  <a:schemeClr val="tx1"/>
                </a:solidFill>
                <a:latin typeface="+mn-lt"/>
              </a:rPr>
              <a:t>Non-exclusivity</a:t>
            </a:r>
          </a:p>
        </p:txBody>
      </p:sp>
      <p:sp>
        <p:nvSpPr>
          <p:cNvPr id="4" name="Footer Placeholder 1"/>
          <p:cNvSpPr txBox="1">
            <a:spLocks/>
          </p:cNvSpPr>
          <p:nvPr/>
        </p:nvSpPr>
        <p:spPr>
          <a:xfrm>
            <a:off x="7352524" y="9669780"/>
            <a:ext cx="3582956" cy="61722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100">
                <a:solidFill>
                  <a:srgbClr val="1C344D"/>
                </a:solidFill>
                <a:latin typeface="Calibri" panose="020F0502020204030204"/>
              </a:rPr>
              <a:t>Copyright 2017 Project ECHO®</a:t>
            </a:r>
          </a:p>
        </p:txBody>
      </p:sp>
    </p:spTree>
    <p:custDataLst>
      <p:tags r:id="rId1"/>
    </p:custDataLst>
    <p:extLst>
      <p:ext uri="{BB962C8B-B14F-4D97-AF65-F5344CB8AC3E}">
        <p14:creationId xmlns:p14="http://schemas.microsoft.com/office/powerpoint/2010/main" val="16861719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Whittier Clinic">
            <a:extLst>
              <a:ext uri="{FF2B5EF4-FFF2-40B4-BE49-F238E27FC236}">
                <a16:creationId xmlns:a16="http://schemas.microsoft.com/office/drawing/2014/main" id="{AED125E5-F285-A937-64DB-7883FBAB17BF}"/>
              </a:ext>
            </a:extLst>
          </p:cNvPr>
          <p:cNvPicPr>
            <a:picLocks noChangeAspect="1"/>
          </p:cNvPicPr>
          <p:nvPr/>
        </p:nvPicPr>
        <p:blipFill>
          <a:blip r:embed="rId3"/>
          <a:srcRect l="5531" r="-1" b="-1"/>
          <a:stretch/>
        </p:blipFill>
        <p:spPr>
          <a:xfrm>
            <a:off x="3558947" y="-40511"/>
            <a:ext cx="14724480" cy="10443033"/>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9D40BA82-3F9B-32A8-6A34-06047A325A89}"/>
              </a:ext>
            </a:extLst>
          </p:cNvPr>
          <p:cNvSpPr>
            <a:spLocks noGrp="1"/>
          </p:cNvSpPr>
          <p:nvPr>
            <p:ph type="title"/>
          </p:nvPr>
        </p:nvSpPr>
        <p:spPr>
          <a:xfrm>
            <a:off x="1257300" y="547687"/>
            <a:ext cx="7886700" cy="1513685"/>
          </a:xfrm>
        </p:spPr>
        <p:txBody>
          <a:bodyPr>
            <a:normAutofit/>
          </a:bodyPr>
          <a:lstStyle/>
          <a:p>
            <a:pPr algn="l"/>
            <a:r>
              <a:rPr lang="en-US" sz="5400" b="1" dirty="0">
                <a:ea typeface="Calibri"/>
                <a:cs typeface="Calibri"/>
              </a:rPr>
              <a:t>Case – Sue Haddow</a:t>
            </a:r>
          </a:p>
        </p:txBody>
      </p:sp>
      <p:sp>
        <p:nvSpPr>
          <p:cNvPr id="3" name="Content Placeholder 2">
            <a:extLst>
              <a:ext uri="{FF2B5EF4-FFF2-40B4-BE49-F238E27FC236}">
                <a16:creationId xmlns:a16="http://schemas.microsoft.com/office/drawing/2014/main" id="{08D5B287-5F69-1312-9301-2695A67471CB}"/>
              </a:ext>
            </a:extLst>
          </p:cNvPr>
          <p:cNvSpPr>
            <a:spLocks noGrp="1"/>
          </p:cNvSpPr>
          <p:nvPr>
            <p:ph idx="1"/>
          </p:nvPr>
        </p:nvSpPr>
        <p:spPr>
          <a:xfrm>
            <a:off x="919230" y="1816062"/>
            <a:ext cx="5733283" cy="6885931"/>
          </a:xfrm>
        </p:spPr>
        <p:txBody>
          <a:bodyPr vert="horz" lIns="91440" tIns="45720" rIns="91440" bIns="45720" rtlCol="0" anchor="t">
            <a:noAutofit/>
          </a:bodyPr>
          <a:lstStyle/>
          <a:p>
            <a:pPr>
              <a:lnSpc>
                <a:spcPct val="90000"/>
              </a:lnSpc>
            </a:pPr>
            <a:r>
              <a:rPr lang="en-US" sz="3600">
                <a:ea typeface="Calibri"/>
                <a:cs typeface="Calibri"/>
              </a:rPr>
              <a:t>My context:</a:t>
            </a:r>
          </a:p>
          <a:p>
            <a:pPr>
              <a:lnSpc>
                <a:spcPct val="90000"/>
              </a:lnSpc>
            </a:pPr>
            <a:r>
              <a:rPr lang="en-US" sz="3600">
                <a:ea typeface="Calibri"/>
                <a:cs typeface="Calibri"/>
              </a:rPr>
              <a:t>Family doc, urban underserved population, residency training program. </a:t>
            </a:r>
          </a:p>
          <a:p>
            <a:pPr>
              <a:lnSpc>
                <a:spcPct val="90000"/>
              </a:lnSpc>
            </a:pPr>
            <a:r>
              <a:rPr lang="en-US" sz="3600">
                <a:ea typeface="Calibri"/>
                <a:cs typeface="Calibri"/>
              </a:rPr>
              <a:t>Provide integrative primary care. </a:t>
            </a:r>
          </a:p>
          <a:p>
            <a:pPr>
              <a:lnSpc>
                <a:spcPct val="90000"/>
              </a:lnSpc>
            </a:pPr>
            <a:r>
              <a:rPr lang="en-US" sz="3600">
                <a:ea typeface="Calibri"/>
                <a:cs typeface="Calibri"/>
              </a:rPr>
              <a:t>3 other IH providers in our clinic. </a:t>
            </a:r>
          </a:p>
          <a:p>
            <a:pPr>
              <a:lnSpc>
                <a:spcPct val="90000"/>
              </a:lnSpc>
            </a:pPr>
            <a:r>
              <a:rPr lang="en-US" sz="3600">
                <a:ea typeface="Calibri"/>
                <a:cs typeface="Calibri"/>
              </a:rPr>
              <a:t>We all have closed practices! Our colleagues often ask us questions about various aspects of IH. </a:t>
            </a:r>
          </a:p>
          <a:p>
            <a:pPr>
              <a:lnSpc>
                <a:spcPct val="90000"/>
              </a:lnSpc>
            </a:pPr>
            <a:r>
              <a:rPr lang="en-US" sz="3600">
                <a:ea typeface="Calibri"/>
                <a:cs typeface="Calibri"/>
              </a:rPr>
              <a:t>How can I help spread info without having everyone do a fellowship?</a:t>
            </a:r>
          </a:p>
          <a:p>
            <a:pPr>
              <a:lnSpc>
                <a:spcPct val="90000"/>
              </a:lnSpc>
            </a:pPr>
            <a:endParaRPr lang="en-US" sz="3000">
              <a:ea typeface="Calibri"/>
              <a:cs typeface="Calibri"/>
            </a:endParaRPr>
          </a:p>
        </p:txBody>
      </p:sp>
    </p:spTree>
    <p:extLst>
      <p:ext uri="{BB962C8B-B14F-4D97-AF65-F5344CB8AC3E}">
        <p14:creationId xmlns:p14="http://schemas.microsoft.com/office/powerpoint/2010/main" val="9055656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876092-1DE9-0090-C568-52CEB6875DF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D75C8D-9BD9-8815-CE50-7292D2D00B83}"/>
              </a:ext>
            </a:extLst>
          </p:cNvPr>
          <p:cNvSpPr>
            <a:spLocks noGrp="1"/>
          </p:cNvSpPr>
          <p:nvPr>
            <p:ph type="title"/>
          </p:nvPr>
        </p:nvSpPr>
        <p:spPr>
          <a:xfrm>
            <a:off x="837497" y="544334"/>
            <a:ext cx="11251068" cy="1297825"/>
          </a:xfrm>
        </p:spPr>
        <p:txBody>
          <a:bodyPr anchor="b">
            <a:normAutofit fontScale="90000"/>
          </a:bodyPr>
          <a:lstStyle/>
          <a:p>
            <a:pPr algn="l"/>
            <a:r>
              <a:rPr lang="en-US" sz="8100" b="1">
                <a:ea typeface="Calibri"/>
                <a:cs typeface="Calibri"/>
              </a:rPr>
              <a:t>Workshop Breakout</a:t>
            </a:r>
            <a:endParaRPr lang="en-US"/>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428" y="3593592"/>
            <a:ext cx="6365383" cy="27432"/>
          </a:xfrm>
          <a:custGeom>
            <a:avLst/>
            <a:gdLst>
              <a:gd name="connsiteX0" fmla="*/ 0 w 6365383"/>
              <a:gd name="connsiteY0" fmla="*/ 0 h 27432"/>
              <a:gd name="connsiteX1" fmla="*/ 636538 w 6365383"/>
              <a:gd name="connsiteY1" fmla="*/ 0 h 27432"/>
              <a:gd name="connsiteX2" fmla="*/ 1336730 w 6365383"/>
              <a:gd name="connsiteY2" fmla="*/ 0 h 27432"/>
              <a:gd name="connsiteX3" fmla="*/ 1909615 w 6365383"/>
              <a:gd name="connsiteY3" fmla="*/ 0 h 27432"/>
              <a:gd name="connsiteX4" fmla="*/ 2418846 w 6365383"/>
              <a:gd name="connsiteY4" fmla="*/ 0 h 27432"/>
              <a:gd name="connsiteX5" fmla="*/ 2928076 w 6365383"/>
              <a:gd name="connsiteY5" fmla="*/ 0 h 27432"/>
              <a:gd name="connsiteX6" fmla="*/ 3373653 w 6365383"/>
              <a:gd name="connsiteY6" fmla="*/ 0 h 27432"/>
              <a:gd name="connsiteX7" fmla="*/ 4137499 w 6365383"/>
              <a:gd name="connsiteY7" fmla="*/ 0 h 27432"/>
              <a:gd name="connsiteX8" fmla="*/ 4901345 w 6365383"/>
              <a:gd name="connsiteY8" fmla="*/ 0 h 27432"/>
              <a:gd name="connsiteX9" fmla="*/ 5665191 w 6365383"/>
              <a:gd name="connsiteY9" fmla="*/ 0 h 27432"/>
              <a:gd name="connsiteX10" fmla="*/ 6365383 w 6365383"/>
              <a:gd name="connsiteY10" fmla="*/ 0 h 27432"/>
              <a:gd name="connsiteX11" fmla="*/ 6365383 w 6365383"/>
              <a:gd name="connsiteY11" fmla="*/ 27432 h 27432"/>
              <a:gd name="connsiteX12" fmla="*/ 5728845 w 6365383"/>
              <a:gd name="connsiteY12" fmla="*/ 27432 h 27432"/>
              <a:gd name="connsiteX13" fmla="*/ 5028653 w 6365383"/>
              <a:gd name="connsiteY13" fmla="*/ 27432 h 27432"/>
              <a:gd name="connsiteX14" fmla="*/ 4583076 w 6365383"/>
              <a:gd name="connsiteY14" fmla="*/ 27432 h 27432"/>
              <a:gd name="connsiteX15" fmla="*/ 4137499 w 6365383"/>
              <a:gd name="connsiteY15" fmla="*/ 27432 h 27432"/>
              <a:gd name="connsiteX16" fmla="*/ 3691922 w 6365383"/>
              <a:gd name="connsiteY16" fmla="*/ 27432 h 27432"/>
              <a:gd name="connsiteX17" fmla="*/ 3182692 w 6365383"/>
              <a:gd name="connsiteY17" fmla="*/ 27432 h 27432"/>
              <a:gd name="connsiteX18" fmla="*/ 2673461 w 6365383"/>
              <a:gd name="connsiteY18" fmla="*/ 27432 h 27432"/>
              <a:gd name="connsiteX19" fmla="*/ 2164230 w 6365383"/>
              <a:gd name="connsiteY19" fmla="*/ 27432 h 27432"/>
              <a:gd name="connsiteX20" fmla="*/ 1655000 w 6365383"/>
              <a:gd name="connsiteY20" fmla="*/ 27432 h 27432"/>
              <a:gd name="connsiteX21" fmla="*/ 1145769 w 6365383"/>
              <a:gd name="connsiteY21" fmla="*/ 27432 h 27432"/>
              <a:gd name="connsiteX22" fmla="*/ 0 w 6365383"/>
              <a:gd name="connsiteY22" fmla="*/ 27432 h 27432"/>
              <a:gd name="connsiteX23" fmla="*/ 0 w 6365383"/>
              <a:gd name="connsiteY23"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65383" h="27432" fill="none" extrusionOk="0">
                <a:moveTo>
                  <a:pt x="0" y="0"/>
                </a:moveTo>
                <a:cubicBezTo>
                  <a:pt x="164014" y="-28800"/>
                  <a:pt x="392589" y="16597"/>
                  <a:pt x="636538" y="0"/>
                </a:cubicBezTo>
                <a:cubicBezTo>
                  <a:pt x="880487" y="-16597"/>
                  <a:pt x="1095224" y="-7871"/>
                  <a:pt x="1336730" y="0"/>
                </a:cubicBezTo>
                <a:cubicBezTo>
                  <a:pt x="1578236" y="7871"/>
                  <a:pt x="1649337" y="-22384"/>
                  <a:pt x="1909615" y="0"/>
                </a:cubicBezTo>
                <a:cubicBezTo>
                  <a:pt x="2169893" y="22384"/>
                  <a:pt x="2279697" y="7436"/>
                  <a:pt x="2418846" y="0"/>
                </a:cubicBezTo>
                <a:cubicBezTo>
                  <a:pt x="2557995" y="-7436"/>
                  <a:pt x="2719158" y="24395"/>
                  <a:pt x="2928076" y="0"/>
                </a:cubicBezTo>
                <a:cubicBezTo>
                  <a:pt x="3136994" y="-24395"/>
                  <a:pt x="3236398" y="-16046"/>
                  <a:pt x="3373653" y="0"/>
                </a:cubicBezTo>
                <a:cubicBezTo>
                  <a:pt x="3510908" y="16046"/>
                  <a:pt x="3933654" y="-18835"/>
                  <a:pt x="4137499" y="0"/>
                </a:cubicBezTo>
                <a:cubicBezTo>
                  <a:pt x="4341344" y="18835"/>
                  <a:pt x="4634949" y="16518"/>
                  <a:pt x="4901345" y="0"/>
                </a:cubicBezTo>
                <a:cubicBezTo>
                  <a:pt x="5167741" y="-16518"/>
                  <a:pt x="5482502" y="-23233"/>
                  <a:pt x="5665191" y="0"/>
                </a:cubicBezTo>
                <a:cubicBezTo>
                  <a:pt x="5847880" y="23233"/>
                  <a:pt x="6038909" y="-19558"/>
                  <a:pt x="6365383" y="0"/>
                </a:cubicBezTo>
                <a:cubicBezTo>
                  <a:pt x="6366317" y="12270"/>
                  <a:pt x="6364320" y="20068"/>
                  <a:pt x="6365383" y="27432"/>
                </a:cubicBezTo>
                <a:cubicBezTo>
                  <a:pt x="6160909" y="45028"/>
                  <a:pt x="5918554" y="42323"/>
                  <a:pt x="5728845" y="27432"/>
                </a:cubicBezTo>
                <a:cubicBezTo>
                  <a:pt x="5539136" y="12541"/>
                  <a:pt x="5172149" y="23835"/>
                  <a:pt x="5028653" y="27432"/>
                </a:cubicBezTo>
                <a:cubicBezTo>
                  <a:pt x="4885157" y="31029"/>
                  <a:pt x="4768966" y="33290"/>
                  <a:pt x="4583076" y="27432"/>
                </a:cubicBezTo>
                <a:cubicBezTo>
                  <a:pt x="4397186" y="21574"/>
                  <a:pt x="4295537" y="38724"/>
                  <a:pt x="4137499" y="27432"/>
                </a:cubicBezTo>
                <a:cubicBezTo>
                  <a:pt x="3979461" y="16140"/>
                  <a:pt x="3895902" y="23317"/>
                  <a:pt x="3691922" y="27432"/>
                </a:cubicBezTo>
                <a:cubicBezTo>
                  <a:pt x="3487942" y="31547"/>
                  <a:pt x="3348597" y="42606"/>
                  <a:pt x="3182692" y="27432"/>
                </a:cubicBezTo>
                <a:cubicBezTo>
                  <a:pt x="3016787" y="12259"/>
                  <a:pt x="2922425" y="45987"/>
                  <a:pt x="2673461" y="27432"/>
                </a:cubicBezTo>
                <a:cubicBezTo>
                  <a:pt x="2424497" y="8877"/>
                  <a:pt x="2406338" y="46461"/>
                  <a:pt x="2164230" y="27432"/>
                </a:cubicBezTo>
                <a:cubicBezTo>
                  <a:pt x="1922122" y="8403"/>
                  <a:pt x="1843534" y="2368"/>
                  <a:pt x="1655000" y="27432"/>
                </a:cubicBezTo>
                <a:cubicBezTo>
                  <a:pt x="1466466" y="52497"/>
                  <a:pt x="1384300" y="39658"/>
                  <a:pt x="1145769" y="27432"/>
                </a:cubicBezTo>
                <a:cubicBezTo>
                  <a:pt x="907238" y="15206"/>
                  <a:pt x="344177" y="36391"/>
                  <a:pt x="0" y="27432"/>
                </a:cubicBezTo>
                <a:cubicBezTo>
                  <a:pt x="-1194" y="21937"/>
                  <a:pt x="1202" y="7917"/>
                  <a:pt x="0" y="0"/>
                </a:cubicBezTo>
                <a:close/>
              </a:path>
              <a:path w="6365383" h="27432" stroke="0" extrusionOk="0">
                <a:moveTo>
                  <a:pt x="0" y="0"/>
                </a:moveTo>
                <a:cubicBezTo>
                  <a:pt x="152654" y="12967"/>
                  <a:pt x="297359" y="-4977"/>
                  <a:pt x="509231" y="0"/>
                </a:cubicBezTo>
                <a:cubicBezTo>
                  <a:pt x="721103" y="4977"/>
                  <a:pt x="792740" y="-12744"/>
                  <a:pt x="954807" y="0"/>
                </a:cubicBezTo>
                <a:cubicBezTo>
                  <a:pt x="1116874" y="12744"/>
                  <a:pt x="1322429" y="24743"/>
                  <a:pt x="1464038" y="0"/>
                </a:cubicBezTo>
                <a:cubicBezTo>
                  <a:pt x="1605647" y="-24743"/>
                  <a:pt x="1947393" y="-20672"/>
                  <a:pt x="2100576" y="0"/>
                </a:cubicBezTo>
                <a:cubicBezTo>
                  <a:pt x="2253759" y="20672"/>
                  <a:pt x="2622231" y="-30966"/>
                  <a:pt x="2800769" y="0"/>
                </a:cubicBezTo>
                <a:cubicBezTo>
                  <a:pt x="2979307" y="30966"/>
                  <a:pt x="3356872" y="-13631"/>
                  <a:pt x="3564614" y="0"/>
                </a:cubicBezTo>
                <a:cubicBezTo>
                  <a:pt x="3772356" y="13631"/>
                  <a:pt x="4163183" y="-4973"/>
                  <a:pt x="4328460" y="0"/>
                </a:cubicBezTo>
                <a:cubicBezTo>
                  <a:pt x="4493737" y="4973"/>
                  <a:pt x="4672761" y="-9287"/>
                  <a:pt x="4901345" y="0"/>
                </a:cubicBezTo>
                <a:cubicBezTo>
                  <a:pt x="5129930" y="9287"/>
                  <a:pt x="5395146" y="9436"/>
                  <a:pt x="5601537" y="0"/>
                </a:cubicBezTo>
                <a:cubicBezTo>
                  <a:pt x="5807928" y="-9436"/>
                  <a:pt x="5983747" y="-13862"/>
                  <a:pt x="6365383" y="0"/>
                </a:cubicBezTo>
                <a:cubicBezTo>
                  <a:pt x="6365699" y="13405"/>
                  <a:pt x="6365869" y="14360"/>
                  <a:pt x="6365383" y="27432"/>
                </a:cubicBezTo>
                <a:cubicBezTo>
                  <a:pt x="6195306" y="29393"/>
                  <a:pt x="5872535" y="56613"/>
                  <a:pt x="5728845" y="27432"/>
                </a:cubicBezTo>
                <a:cubicBezTo>
                  <a:pt x="5585155" y="-1749"/>
                  <a:pt x="5272464" y="11679"/>
                  <a:pt x="5028653" y="27432"/>
                </a:cubicBezTo>
                <a:cubicBezTo>
                  <a:pt x="4784842" y="43185"/>
                  <a:pt x="4688244" y="28658"/>
                  <a:pt x="4455768" y="27432"/>
                </a:cubicBezTo>
                <a:cubicBezTo>
                  <a:pt x="4223293" y="26206"/>
                  <a:pt x="4032880" y="15477"/>
                  <a:pt x="3882884" y="27432"/>
                </a:cubicBezTo>
                <a:cubicBezTo>
                  <a:pt x="3732888" y="39387"/>
                  <a:pt x="3278726" y="-7170"/>
                  <a:pt x="3119038" y="27432"/>
                </a:cubicBezTo>
                <a:cubicBezTo>
                  <a:pt x="2959350" y="62034"/>
                  <a:pt x="2786856" y="40315"/>
                  <a:pt x="2609807" y="27432"/>
                </a:cubicBezTo>
                <a:cubicBezTo>
                  <a:pt x="2432758" y="14549"/>
                  <a:pt x="2064373" y="16547"/>
                  <a:pt x="1909615" y="27432"/>
                </a:cubicBezTo>
                <a:cubicBezTo>
                  <a:pt x="1754857" y="38317"/>
                  <a:pt x="1663685" y="27374"/>
                  <a:pt x="1464038" y="27432"/>
                </a:cubicBezTo>
                <a:cubicBezTo>
                  <a:pt x="1264391" y="27490"/>
                  <a:pt x="1071013" y="1487"/>
                  <a:pt x="827500" y="27432"/>
                </a:cubicBezTo>
                <a:cubicBezTo>
                  <a:pt x="583987" y="53377"/>
                  <a:pt x="349818" y="3910"/>
                  <a:pt x="0" y="27432"/>
                </a:cubicBezTo>
                <a:cubicBezTo>
                  <a:pt x="-116" y="21844"/>
                  <a:pt x="591" y="653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2">
            <a:extLst>
              <a:ext uri="{FF2B5EF4-FFF2-40B4-BE49-F238E27FC236}">
                <a16:creationId xmlns:a16="http://schemas.microsoft.com/office/drawing/2014/main" id="{1D9D5351-8B43-2CF0-7A30-4D0F3E42D68E}"/>
              </a:ext>
            </a:extLst>
          </p:cNvPr>
          <p:cNvGraphicFramePr>
            <a:graphicFrameLocks noGrp="1"/>
          </p:cNvGraphicFramePr>
          <p:nvPr>
            <p:ph idx="1"/>
            <p:extLst>
              <p:ext uri="{D42A27DB-BD31-4B8C-83A1-F6EECF244321}">
                <p14:modId xmlns:p14="http://schemas.microsoft.com/office/powerpoint/2010/main" val="3934627374"/>
              </p:ext>
            </p:extLst>
          </p:nvPr>
        </p:nvGraphicFramePr>
        <p:xfrm>
          <a:off x="-735944" y="3851002"/>
          <a:ext cx="13783154" cy="6344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F8F113E4-3D04-51FB-3E20-F8039BF20A31}"/>
              </a:ext>
            </a:extLst>
          </p:cNvPr>
          <p:cNvPicPr>
            <a:picLocks noChangeAspect="1"/>
          </p:cNvPicPr>
          <p:nvPr/>
        </p:nvPicPr>
        <p:blipFill>
          <a:blip r:embed="rId8"/>
          <a:srcRect l="1150" r="1150"/>
          <a:stretch>
            <a:fillRect/>
          </a:stretch>
        </p:blipFill>
        <p:spPr>
          <a:xfrm>
            <a:off x="13873941" y="549067"/>
            <a:ext cx="3943143" cy="3280902"/>
          </a:xfrm>
          <a:prstGeom prst="rect">
            <a:avLst/>
          </a:prstGeom>
        </p:spPr>
      </p:pic>
      <p:sp>
        <p:nvSpPr>
          <p:cNvPr id="24" name="TextBox 23">
            <a:extLst>
              <a:ext uri="{FF2B5EF4-FFF2-40B4-BE49-F238E27FC236}">
                <a16:creationId xmlns:a16="http://schemas.microsoft.com/office/drawing/2014/main" id="{4192ADBD-3DE2-6A0A-CDC5-ED22DAA9058D}"/>
              </a:ext>
            </a:extLst>
          </p:cNvPr>
          <p:cNvSpPr txBox="1"/>
          <p:nvPr/>
        </p:nvSpPr>
        <p:spPr>
          <a:xfrm>
            <a:off x="884903" y="1991032"/>
            <a:ext cx="91440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ea typeface="Calibri"/>
                <a:cs typeface="Calibri"/>
              </a:rPr>
              <a:t>In your groups, use the worksheet to discuss and make notes on the following: </a:t>
            </a:r>
          </a:p>
        </p:txBody>
      </p:sp>
      <p:pic>
        <p:nvPicPr>
          <p:cNvPr id="11" name="Picture 10">
            <a:extLst>
              <a:ext uri="{FF2B5EF4-FFF2-40B4-BE49-F238E27FC236}">
                <a16:creationId xmlns:a16="http://schemas.microsoft.com/office/drawing/2014/main" id="{00714E8A-C4B0-A21A-0540-815A896900BF}"/>
              </a:ext>
            </a:extLst>
          </p:cNvPr>
          <p:cNvPicPr>
            <a:picLocks noChangeAspect="1"/>
          </p:cNvPicPr>
          <p:nvPr/>
        </p:nvPicPr>
        <p:blipFill>
          <a:blip r:embed="rId9"/>
          <a:stretch>
            <a:fillRect/>
          </a:stretch>
        </p:blipFill>
        <p:spPr>
          <a:xfrm>
            <a:off x="12262269" y="4246084"/>
            <a:ext cx="4309254" cy="5504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75925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9627" y="2317689"/>
            <a:ext cx="13503651" cy="3323987"/>
          </a:xfrm>
          <a:prstGeom prst="rect">
            <a:avLst/>
          </a:prstGeom>
        </p:spPr>
        <p:txBody>
          <a:bodyPr lIns="0" tIns="0" rIns="0" bIns="0" rtlCol="0" anchor="t">
            <a:spAutoFit/>
          </a:bodyPr>
          <a:lstStyle/>
          <a:p>
            <a:pPr marL="614680" lvl="1" indent="-307340" algn="l">
              <a:buFont typeface="Arial"/>
              <a:buChar char="•"/>
            </a:pPr>
            <a:r>
              <a:rPr lang="en-US" sz="5400">
                <a:ea typeface="Inter"/>
                <a:cs typeface="Inter"/>
                <a:sym typeface="Inter"/>
              </a:rPr>
              <a:t>Three Criteria: </a:t>
            </a:r>
            <a:endParaRPr lang="en-US" sz="5400">
              <a:ea typeface="Calibri"/>
              <a:cs typeface="Calibri"/>
            </a:endParaRPr>
          </a:p>
          <a:p>
            <a:pPr marL="1229995" lvl="2" indent="-409575" algn="l">
              <a:buFont typeface="Arial"/>
              <a:buChar char="⚬"/>
            </a:pPr>
            <a:r>
              <a:rPr lang="en-US" sz="5400">
                <a:ea typeface="Inter"/>
                <a:cs typeface="Inter"/>
                <a:sym typeface="Inter"/>
              </a:rPr>
              <a:t>High Disease Burden </a:t>
            </a:r>
            <a:endParaRPr lang="en-US" sz="5400">
              <a:ea typeface="Inter"/>
              <a:cs typeface="Inter"/>
            </a:endParaRPr>
          </a:p>
          <a:p>
            <a:pPr marL="1229995" lvl="2" indent="-409575" algn="l">
              <a:buFont typeface="Arial"/>
              <a:buChar char="⚬"/>
            </a:pPr>
            <a:r>
              <a:rPr lang="en-US" sz="5400">
                <a:ea typeface="Inter"/>
                <a:cs typeface="Inter"/>
                <a:sym typeface="Inter"/>
              </a:rPr>
              <a:t>High Cost</a:t>
            </a:r>
            <a:endParaRPr lang="en-US" sz="5400">
              <a:ea typeface="Inter"/>
              <a:cs typeface="Inter"/>
            </a:endParaRPr>
          </a:p>
          <a:p>
            <a:pPr marL="1229995" lvl="2" indent="-409575" algn="l">
              <a:buFont typeface="Arial"/>
              <a:buChar char="⚬"/>
            </a:pPr>
            <a:r>
              <a:rPr lang="en-US" sz="5400">
                <a:ea typeface="Inter"/>
                <a:cs typeface="Inter"/>
                <a:sym typeface="Inter"/>
              </a:rPr>
              <a:t>Low Access </a:t>
            </a:r>
            <a:endParaRPr lang="en-US" sz="6000">
              <a:ea typeface="Inter"/>
              <a:cs typeface="Inter"/>
            </a:endParaRPr>
          </a:p>
        </p:txBody>
      </p:sp>
      <p:sp>
        <p:nvSpPr>
          <p:cNvPr id="3" name="TextBox 3"/>
          <p:cNvSpPr txBox="1"/>
          <p:nvPr/>
        </p:nvSpPr>
        <p:spPr>
          <a:xfrm>
            <a:off x="576518" y="736586"/>
            <a:ext cx="9144000" cy="887095"/>
          </a:xfrm>
          <a:prstGeom prst="rect">
            <a:avLst/>
          </a:prstGeom>
        </p:spPr>
        <p:txBody>
          <a:bodyPr lIns="0" tIns="0" rIns="0" bIns="0" rtlCol="0" anchor="t">
            <a:spAutoFit/>
          </a:bodyPr>
          <a:lstStyle/>
          <a:p>
            <a:pPr algn="l">
              <a:lnSpc>
                <a:spcPts val="7279"/>
              </a:lnSpc>
            </a:pPr>
            <a:r>
              <a:rPr lang="en-US" sz="5150">
                <a:ea typeface="Baskerville Display PT"/>
                <a:cs typeface="Baskerville Display PT"/>
                <a:sym typeface="Baskerville Display PT"/>
              </a:rPr>
              <a:t>Choosing an ECHO Topic</a:t>
            </a:r>
          </a:p>
        </p:txBody>
      </p:sp>
      <p:pic>
        <p:nvPicPr>
          <p:cNvPr id="4" name="Picture 3">
            <a:extLst>
              <a:ext uri="{FF2B5EF4-FFF2-40B4-BE49-F238E27FC236}">
                <a16:creationId xmlns:a16="http://schemas.microsoft.com/office/drawing/2014/main" id="{2510A1C3-9350-25C3-5E4D-C45F528DB68E}"/>
              </a:ext>
            </a:extLst>
          </p:cNvPr>
          <p:cNvPicPr>
            <a:picLocks noChangeAspect="1"/>
          </p:cNvPicPr>
          <p:nvPr/>
        </p:nvPicPr>
        <p:blipFill>
          <a:blip r:embed="rId3"/>
          <a:srcRect l="1150" r="1150"/>
          <a:stretch>
            <a:fillRect/>
          </a:stretch>
        </p:blipFill>
        <p:spPr>
          <a:xfrm>
            <a:off x="15621000" y="155208"/>
            <a:ext cx="2443806" cy="2168892"/>
          </a:xfrm>
          <a:prstGeom prst="rect">
            <a:avLst/>
          </a:prstGeom>
        </p:spPr>
      </p:pic>
      <p:pic>
        <p:nvPicPr>
          <p:cNvPr id="5" name="Picture 4" descr="Row of three succulent plants in mini pots">
            <a:extLst>
              <a:ext uri="{FF2B5EF4-FFF2-40B4-BE49-F238E27FC236}">
                <a16:creationId xmlns:a16="http://schemas.microsoft.com/office/drawing/2014/main" id="{D703DEB8-7771-065F-1720-623EE2BEBA51}"/>
              </a:ext>
            </a:extLst>
          </p:cNvPr>
          <p:cNvPicPr>
            <a:picLocks noChangeAspect="1"/>
          </p:cNvPicPr>
          <p:nvPr/>
        </p:nvPicPr>
        <p:blipFill>
          <a:blip r:embed="rId4"/>
          <a:stretch>
            <a:fillRect/>
          </a:stretch>
        </p:blipFill>
        <p:spPr>
          <a:xfrm>
            <a:off x="8475452" y="3547286"/>
            <a:ext cx="10092906" cy="672925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AD6A6-566F-43EB-F89E-620AFBE0A39A}"/>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125D5E4-DDDA-4AA2-4770-4B3E1F31E54B}"/>
              </a:ext>
            </a:extLst>
          </p:cNvPr>
          <p:cNvSpPr>
            <a:spLocks noGrp="1"/>
          </p:cNvSpPr>
          <p:nvPr>
            <p:ph type="body" sz="quarter" idx="10"/>
          </p:nvPr>
        </p:nvSpPr>
        <p:spPr>
          <a:xfrm>
            <a:off x="0" y="32088"/>
            <a:ext cx="18288000" cy="1603715"/>
          </a:xfrm>
        </p:spPr>
        <p:txBody>
          <a:bodyPr>
            <a:normAutofit fontScale="92500"/>
          </a:bodyPr>
          <a:lstStyle/>
          <a:p>
            <a:r>
              <a:rPr lang="en-US"/>
              <a:t>ECHO Secrets of Success: Pick the Right Topic</a:t>
            </a:r>
          </a:p>
        </p:txBody>
      </p:sp>
      <p:sp>
        <p:nvSpPr>
          <p:cNvPr id="5" name="Text Placeholder 4">
            <a:extLst>
              <a:ext uri="{FF2B5EF4-FFF2-40B4-BE49-F238E27FC236}">
                <a16:creationId xmlns:a16="http://schemas.microsoft.com/office/drawing/2014/main" id="{AF3FD0E2-A65F-7B5A-6AA7-4A624E2B842B}"/>
              </a:ext>
            </a:extLst>
          </p:cNvPr>
          <p:cNvSpPr>
            <a:spLocks noGrp="1"/>
          </p:cNvSpPr>
          <p:nvPr>
            <p:ph type="body" sz="quarter" idx="20"/>
          </p:nvPr>
        </p:nvSpPr>
        <p:spPr>
          <a:xfrm>
            <a:off x="277663" y="1588773"/>
            <a:ext cx="17732678" cy="7879080"/>
          </a:xfrm>
        </p:spPr>
        <p:txBody>
          <a:bodyPr>
            <a:spAutoFit/>
          </a:bodyPr>
          <a:lstStyle/>
          <a:p>
            <a:pPr>
              <a:spcBef>
                <a:spcPts val="900"/>
              </a:spcBef>
            </a:pPr>
            <a:r>
              <a:rPr lang="en-US" dirty="0">
                <a:solidFill>
                  <a:srgbClr val="1C344D"/>
                </a:solidFill>
                <a:latin typeface="+mn-lt"/>
              </a:rPr>
              <a:t>Community needs/gaps in care</a:t>
            </a:r>
          </a:p>
          <a:p>
            <a:pPr>
              <a:spcBef>
                <a:spcPts val="900"/>
              </a:spcBef>
            </a:pPr>
            <a:endParaRPr lang="en-US" dirty="0">
              <a:solidFill>
                <a:srgbClr val="1C344D"/>
              </a:solidFill>
              <a:latin typeface="+mn-lt"/>
            </a:endParaRPr>
          </a:p>
          <a:p>
            <a:pPr>
              <a:spcBef>
                <a:spcPts val="900"/>
              </a:spcBef>
            </a:pPr>
            <a:r>
              <a:rPr lang="en-US" dirty="0">
                <a:solidFill>
                  <a:srgbClr val="1C344D"/>
                </a:solidFill>
                <a:latin typeface="+mn-lt"/>
              </a:rPr>
              <a:t>Availability/interest of hub team members</a:t>
            </a:r>
          </a:p>
          <a:p>
            <a:pPr>
              <a:spcBef>
                <a:spcPts val="900"/>
              </a:spcBef>
            </a:pPr>
            <a:endParaRPr lang="en-US" dirty="0">
              <a:solidFill>
                <a:srgbClr val="1C344D"/>
              </a:solidFill>
              <a:latin typeface="+mn-lt"/>
            </a:endParaRPr>
          </a:p>
          <a:p>
            <a:pPr>
              <a:spcBef>
                <a:spcPts val="900"/>
              </a:spcBef>
            </a:pPr>
            <a:r>
              <a:rPr lang="en-US" dirty="0">
                <a:solidFill>
                  <a:srgbClr val="1C344D"/>
                </a:solidFill>
                <a:latin typeface="+mn-lt"/>
              </a:rPr>
              <a:t>Fits the interests of community providers/spoke champions</a:t>
            </a:r>
          </a:p>
          <a:p>
            <a:pPr>
              <a:spcBef>
                <a:spcPts val="900"/>
              </a:spcBef>
            </a:pPr>
            <a:endParaRPr lang="en-US" dirty="0">
              <a:solidFill>
                <a:srgbClr val="1C344D"/>
              </a:solidFill>
              <a:latin typeface="+mn-lt"/>
            </a:endParaRPr>
          </a:p>
          <a:p>
            <a:pPr>
              <a:spcBef>
                <a:spcPts val="900"/>
              </a:spcBef>
            </a:pPr>
            <a:r>
              <a:rPr lang="en-US" dirty="0">
                <a:solidFill>
                  <a:srgbClr val="1C344D"/>
                </a:solidFill>
                <a:latin typeface="+mn-lt"/>
              </a:rPr>
              <a:t>More or less protocol-driven? </a:t>
            </a:r>
          </a:p>
          <a:p>
            <a:pPr>
              <a:spcBef>
                <a:spcPts val="900"/>
              </a:spcBef>
            </a:pPr>
            <a:endParaRPr lang="en-US" dirty="0">
              <a:solidFill>
                <a:srgbClr val="1C344D"/>
              </a:solidFill>
              <a:latin typeface="+mn-lt"/>
            </a:endParaRPr>
          </a:p>
          <a:p>
            <a:pPr>
              <a:spcBef>
                <a:spcPts val="900"/>
              </a:spcBef>
            </a:pPr>
            <a:r>
              <a:rPr lang="en-US" dirty="0">
                <a:solidFill>
                  <a:srgbClr val="1C344D"/>
                </a:solidFill>
                <a:latin typeface="+mn-lt"/>
              </a:rPr>
              <a:t>External motivators: chronic pain, HCV, rheumatology, HIV</a:t>
            </a:r>
          </a:p>
          <a:p>
            <a:pPr>
              <a:spcBef>
                <a:spcPts val="900"/>
              </a:spcBef>
            </a:pPr>
            <a:endParaRPr lang="en-US" dirty="0">
              <a:solidFill>
                <a:srgbClr val="1C344D"/>
              </a:solidFill>
              <a:latin typeface="+mn-lt"/>
            </a:endParaRPr>
          </a:p>
          <a:p>
            <a:pPr>
              <a:spcBef>
                <a:spcPts val="900"/>
              </a:spcBef>
            </a:pPr>
            <a:r>
              <a:rPr lang="en-US" dirty="0">
                <a:solidFill>
                  <a:srgbClr val="1C344D"/>
                </a:solidFill>
                <a:latin typeface="+mn-lt"/>
              </a:rPr>
              <a:t>Some diseases/topics find more traction</a:t>
            </a:r>
          </a:p>
          <a:p>
            <a:pPr>
              <a:spcBef>
                <a:spcPts val="900"/>
              </a:spcBef>
            </a:pPr>
            <a:endParaRPr lang="en-US" dirty="0">
              <a:solidFill>
                <a:srgbClr val="1C344D"/>
              </a:solidFill>
              <a:latin typeface="+mn-lt"/>
            </a:endParaRPr>
          </a:p>
          <a:p>
            <a:pPr>
              <a:spcBef>
                <a:spcPts val="900"/>
              </a:spcBef>
            </a:pPr>
            <a:r>
              <a:rPr lang="en-US" dirty="0">
                <a:solidFill>
                  <a:srgbClr val="1C344D"/>
                </a:solidFill>
                <a:latin typeface="+mn-lt"/>
              </a:rPr>
              <a:t>Not too broad, not too narrow</a:t>
            </a:r>
          </a:p>
        </p:txBody>
      </p:sp>
      <p:sp>
        <p:nvSpPr>
          <p:cNvPr id="6" name="Footer Placeholder 1">
            <a:extLst>
              <a:ext uri="{FF2B5EF4-FFF2-40B4-BE49-F238E27FC236}">
                <a16:creationId xmlns:a16="http://schemas.microsoft.com/office/drawing/2014/main" id="{EA1E28AB-239D-EE98-37B3-56C21C51AD72}"/>
              </a:ext>
            </a:extLst>
          </p:cNvPr>
          <p:cNvSpPr txBox="1">
            <a:spLocks/>
          </p:cNvSpPr>
          <p:nvPr/>
        </p:nvSpPr>
        <p:spPr>
          <a:xfrm>
            <a:off x="7352524" y="9669780"/>
            <a:ext cx="6440455" cy="61722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100">
                <a:solidFill>
                  <a:srgbClr val="1C344D"/>
                </a:solidFill>
                <a:latin typeface="Calibri" panose="020F0502020204030204"/>
              </a:rPr>
              <a:t>Copyright 2017 Project ECHO® used with permission </a:t>
            </a:r>
          </a:p>
        </p:txBody>
      </p:sp>
    </p:spTree>
    <p:custDataLst>
      <p:tags r:id="rId1"/>
    </p:custDataLst>
    <p:extLst>
      <p:ext uri="{BB962C8B-B14F-4D97-AF65-F5344CB8AC3E}">
        <p14:creationId xmlns:p14="http://schemas.microsoft.com/office/powerpoint/2010/main" val="880811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BEA4E-D4CC-2C83-251B-ABE6A961F72B}"/>
              </a:ext>
            </a:extLst>
          </p:cNvPr>
          <p:cNvSpPr>
            <a:spLocks noGrp="1"/>
          </p:cNvSpPr>
          <p:nvPr>
            <p:ph type="title"/>
          </p:nvPr>
        </p:nvSpPr>
        <p:spPr/>
        <p:txBody>
          <a:bodyPr>
            <a:normAutofit/>
          </a:bodyPr>
          <a:lstStyle/>
          <a:p>
            <a:r>
              <a:rPr lang="en-US" sz="4800">
                <a:latin typeface="+mn-lt"/>
                <a:ea typeface="Calibri"/>
                <a:cs typeface="Calibri"/>
              </a:rPr>
              <a:t>Centering – Quick Coherence</a:t>
            </a:r>
            <a:endParaRPr lang="en-US" sz="4800">
              <a:latin typeface="+mn-lt"/>
            </a:endParaRPr>
          </a:p>
        </p:txBody>
      </p:sp>
      <p:sp>
        <p:nvSpPr>
          <p:cNvPr id="3" name="Content Placeholder 2">
            <a:extLst>
              <a:ext uri="{FF2B5EF4-FFF2-40B4-BE49-F238E27FC236}">
                <a16:creationId xmlns:a16="http://schemas.microsoft.com/office/drawing/2014/main" id="{71AF67E4-3EB4-734A-D334-C8865666199C}"/>
              </a:ext>
            </a:extLst>
          </p:cNvPr>
          <p:cNvSpPr>
            <a:spLocks noGrp="1"/>
          </p:cNvSpPr>
          <p:nvPr>
            <p:ph idx="1"/>
          </p:nvPr>
        </p:nvSpPr>
        <p:spPr>
          <a:xfrm>
            <a:off x="457200" y="1600200"/>
            <a:ext cx="17237528" cy="8159070"/>
          </a:xfrm>
        </p:spPr>
        <p:txBody>
          <a:bodyPr vert="horz" lIns="91440" tIns="45720" rIns="91440" bIns="45720" rtlCol="0" anchor="t">
            <a:normAutofit/>
          </a:bodyPr>
          <a:lstStyle/>
          <a:p>
            <a:r>
              <a:rPr lang="en-US">
                <a:ea typeface="+mn-lt"/>
                <a:cs typeface="+mn-lt"/>
              </a:rPr>
              <a:t>Use the power of your heart to balance thoughts and emotions to achieve energy and mental clarity.</a:t>
            </a:r>
          </a:p>
          <a:p>
            <a:endParaRPr lang="en-US" sz="2800">
              <a:solidFill>
                <a:srgbClr val="666666"/>
              </a:solidFill>
              <a:ea typeface="Calibri"/>
              <a:cs typeface="Calibri"/>
            </a:endParaRPr>
          </a:p>
          <a:p>
            <a:endParaRPr lang="en-US" sz="2800">
              <a:solidFill>
                <a:srgbClr val="666666"/>
              </a:solidFill>
              <a:ea typeface="Calibri"/>
              <a:cs typeface="Calibri"/>
            </a:endParaRPr>
          </a:p>
        </p:txBody>
      </p:sp>
      <p:pic>
        <p:nvPicPr>
          <p:cNvPr id="5" name="Picture 4" descr="HMI The Quick Coherence Technique for Adults PP Slide 1">
            <a:extLst>
              <a:ext uri="{FF2B5EF4-FFF2-40B4-BE49-F238E27FC236}">
                <a16:creationId xmlns:a16="http://schemas.microsoft.com/office/drawing/2014/main" id="{53B11474-A9EA-E857-D9F3-5A38DDA4C176}"/>
              </a:ext>
            </a:extLst>
          </p:cNvPr>
          <p:cNvPicPr>
            <a:picLocks noChangeAspect="1"/>
          </p:cNvPicPr>
          <p:nvPr/>
        </p:nvPicPr>
        <p:blipFill>
          <a:blip r:embed="rId3"/>
          <a:stretch>
            <a:fillRect/>
          </a:stretch>
        </p:blipFill>
        <p:spPr>
          <a:xfrm>
            <a:off x="451757" y="2386692"/>
            <a:ext cx="9505950" cy="7187292"/>
          </a:xfrm>
          <a:prstGeom prst="rect">
            <a:avLst/>
          </a:prstGeom>
        </p:spPr>
      </p:pic>
      <p:sp>
        <p:nvSpPr>
          <p:cNvPr id="6" name="TextBox 5">
            <a:extLst>
              <a:ext uri="{FF2B5EF4-FFF2-40B4-BE49-F238E27FC236}">
                <a16:creationId xmlns:a16="http://schemas.microsoft.com/office/drawing/2014/main" id="{F9B8CDEA-013A-12FE-AB7F-0024056F7F8C}"/>
              </a:ext>
            </a:extLst>
          </p:cNvPr>
          <p:cNvSpPr txBox="1"/>
          <p:nvPr/>
        </p:nvSpPr>
        <p:spPr>
          <a:xfrm>
            <a:off x="10866549" y="3010436"/>
            <a:ext cx="682534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ea typeface="Calibri"/>
                <a:cs typeface="Calibri"/>
              </a:rPr>
              <a:t>Helps reduce stress in the moment. </a:t>
            </a:r>
          </a:p>
          <a:p>
            <a:endParaRPr lang="en-US" sz="3200">
              <a:ea typeface="Calibri"/>
              <a:cs typeface="Calibri"/>
            </a:endParaRPr>
          </a:p>
          <a:p>
            <a:r>
              <a:rPr lang="en-US" sz="3200">
                <a:ea typeface="Calibri"/>
                <a:cs typeface="Calibri"/>
              </a:rPr>
              <a:t>Feel positive, focused, calm and energized. </a:t>
            </a:r>
          </a:p>
          <a:p>
            <a:endParaRPr lang="en-US" sz="3200">
              <a:ea typeface="Calibri"/>
              <a:cs typeface="Calibri"/>
            </a:endParaRPr>
          </a:p>
          <a:p>
            <a:r>
              <a:rPr lang="en-US" sz="3200">
                <a:ea typeface="Calibri"/>
                <a:cs typeface="Calibri"/>
              </a:rPr>
              <a:t>Perform at your best. </a:t>
            </a:r>
          </a:p>
          <a:p>
            <a:endParaRPr lang="en-US" sz="3200">
              <a:ea typeface="Calibri"/>
              <a:cs typeface="Calibri"/>
            </a:endParaRPr>
          </a:p>
          <a:p>
            <a:r>
              <a:rPr lang="en-US" sz="3200">
                <a:ea typeface="Calibri"/>
                <a:cs typeface="Calibri"/>
              </a:rPr>
              <a:t>Access creativity, intuition and higher-level decision making. </a:t>
            </a:r>
          </a:p>
          <a:p>
            <a:endParaRPr lang="en-US">
              <a:ea typeface="Calibri"/>
              <a:cs typeface="Calibri"/>
            </a:endParaRPr>
          </a:p>
        </p:txBody>
      </p:sp>
    </p:spTree>
    <p:extLst>
      <p:ext uri="{BB962C8B-B14F-4D97-AF65-F5344CB8AC3E}">
        <p14:creationId xmlns:p14="http://schemas.microsoft.com/office/powerpoint/2010/main" val="4044314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C4E77-35DB-3A0C-BFAB-D13954B402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752AF4-6A38-F313-B6F0-330337FC708D}"/>
              </a:ext>
            </a:extLst>
          </p:cNvPr>
          <p:cNvSpPr>
            <a:spLocks noGrp="1"/>
          </p:cNvSpPr>
          <p:nvPr>
            <p:ph type="title"/>
          </p:nvPr>
        </p:nvSpPr>
        <p:spPr>
          <a:xfrm>
            <a:off x="249382" y="274638"/>
            <a:ext cx="17481430" cy="1143000"/>
          </a:xfrm>
        </p:spPr>
        <p:txBody>
          <a:bodyPr>
            <a:normAutofit/>
          </a:bodyPr>
          <a:lstStyle/>
          <a:p>
            <a:pPr algn="l"/>
            <a:r>
              <a:rPr lang="en-US" sz="5400" b="1" dirty="0">
                <a:ea typeface="Calibri"/>
                <a:cs typeface="Calibri"/>
              </a:rPr>
              <a:t>Case: "I'm the only one in the system..." </a:t>
            </a:r>
          </a:p>
        </p:txBody>
      </p:sp>
      <p:sp>
        <p:nvSpPr>
          <p:cNvPr id="3" name="Content Placeholder 2">
            <a:extLst>
              <a:ext uri="{FF2B5EF4-FFF2-40B4-BE49-F238E27FC236}">
                <a16:creationId xmlns:a16="http://schemas.microsoft.com/office/drawing/2014/main" id="{050BCFCA-6F0D-1DB0-8125-063689F498F5}"/>
              </a:ext>
            </a:extLst>
          </p:cNvPr>
          <p:cNvSpPr>
            <a:spLocks noGrp="1"/>
          </p:cNvSpPr>
          <p:nvPr>
            <p:ph idx="1"/>
          </p:nvPr>
        </p:nvSpPr>
        <p:spPr>
          <a:xfrm>
            <a:off x="457200" y="1600200"/>
            <a:ext cx="17481430" cy="8407849"/>
          </a:xfrm>
        </p:spPr>
        <p:txBody>
          <a:bodyPr vert="horz" lIns="91440" tIns="45720" rIns="91440" bIns="45720" rtlCol="0" anchor="t">
            <a:normAutofit/>
          </a:bodyPr>
          <a:lstStyle/>
          <a:p>
            <a:pPr marL="307340" lvl="1" indent="0">
              <a:lnSpc>
                <a:spcPts val="3988"/>
              </a:lnSpc>
              <a:spcBef>
                <a:spcPts val="0"/>
              </a:spcBef>
              <a:buNone/>
            </a:pPr>
            <a:endParaRPr lang="en-US">
              <a:ea typeface="Inter"/>
            </a:endParaRPr>
          </a:p>
          <a:p>
            <a:pPr marL="0" indent="0">
              <a:buNone/>
            </a:pPr>
            <a:endParaRPr lang="en-US">
              <a:ea typeface="Calibri"/>
              <a:cs typeface="Calibri"/>
            </a:endParaRPr>
          </a:p>
        </p:txBody>
      </p:sp>
      <p:pic>
        <p:nvPicPr>
          <p:cNvPr id="4" name="Picture 3">
            <a:extLst>
              <a:ext uri="{FF2B5EF4-FFF2-40B4-BE49-F238E27FC236}">
                <a16:creationId xmlns:a16="http://schemas.microsoft.com/office/drawing/2014/main" id="{8012B057-268E-1B79-537D-219B8EE24BB0}"/>
              </a:ext>
            </a:extLst>
          </p:cNvPr>
          <p:cNvPicPr>
            <a:picLocks noChangeAspect="1"/>
          </p:cNvPicPr>
          <p:nvPr/>
        </p:nvPicPr>
        <p:blipFill>
          <a:blip r:embed="rId3"/>
          <a:srcRect l="1150" r="1150"/>
          <a:stretch>
            <a:fillRect/>
          </a:stretch>
        </p:blipFill>
        <p:spPr>
          <a:xfrm>
            <a:off x="16687800" y="87361"/>
            <a:ext cx="1600200" cy="1420187"/>
          </a:xfrm>
          <a:prstGeom prst="rect">
            <a:avLst/>
          </a:prstGeom>
        </p:spPr>
      </p:pic>
      <p:pic>
        <p:nvPicPr>
          <p:cNvPr id="5" name="Picture 4" descr="A close-up of a building&#10;&#10;AI-generated content may be incorrect.">
            <a:extLst>
              <a:ext uri="{FF2B5EF4-FFF2-40B4-BE49-F238E27FC236}">
                <a16:creationId xmlns:a16="http://schemas.microsoft.com/office/drawing/2014/main" id="{F848C3FD-CBC5-8B9A-8D9A-E05D989B691A}"/>
              </a:ext>
            </a:extLst>
          </p:cNvPr>
          <p:cNvPicPr>
            <a:picLocks noChangeAspect="1"/>
          </p:cNvPicPr>
          <p:nvPr/>
        </p:nvPicPr>
        <p:blipFill>
          <a:blip r:embed="rId4">
            <a:alphaModFix amt="29000"/>
          </a:blip>
          <a:stretch>
            <a:fillRect/>
          </a:stretch>
        </p:blipFill>
        <p:spPr>
          <a:xfrm>
            <a:off x="0" y="1612323"/>
            <a:ext cx="18288000" cy="8661445"/>
          </a:xfrm>
          <a:prstGeom prst="rect">
            <a:avLst/>
          </a:prstGeom>
          <a:effectLst/>
        </p:spPr>
      </p:pic>
      <p:sp>
        <p:nvSpPr>
          <p:cNvPr id="6" name="TextBox 5">
            <a:extLst>
              <a:ext uri="{FF2B5EF4-FFF2-40B4-BE49-F238E27FC236}">
                <a16:creationId xmlns:a16="http://schemas.microsoft.com/office/drawing/2014/main" id="{91E9BFB0-7E60-7818-9384-B2A0FF981AEA}"/>
              </a:ext>
            </a:extLst>
          </p:cNvPr>
          <p:cNvSpPr txBox="1"/>
          <p:nvPr/>
        </p:nvSpPr>
        <p:spPr>
          <a:xfrm>
            <a:off x="216196" y="1512019"/>
            <a:ext cx="14666545"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ea typeface="Calibri"/>
                <a:cs typeface="Calibri"/>
              </a:rPr>
              <a:t>Context</a:t>
            </a:r>
            <a:r>
              <a:rPr lang="en-US" sz="4400">
                <a:ea typeface="Calibri"/>
                <a:cs typeface="Calibri"/>
              </a:rPr>
              <a:t>: New Integrative Pain Care (IPC) consults in Interventional Pain Clinic</a:t>
            </a:r>
          </a:p>
          <a:p>
            <a:r>
              <a:rPr lang="en-US" sz="4400" b="1">
                <a:ea typeface="Calibri"/>
                <a:cs typeface="Calibri"/>
              </a:rPr>
              <a:t>Problem</a:t>
            </a:r>
            <a:r>
              <a:rPr lang="en-US" sz="4400">
                <a:ea typeface="Calibri"/>
                <a:cs typeface="Calibri"/>
              </a:rPr>
              <a:t>: many referrals, quickly exceeded capacity, frequent in-box messages from colleagues asking about supplements, diet, etc. </a:t>
            </a:r>
          </a:p>
          <a:p>
            <a:r>
              <a:rPr lang="en-US" sz="4400" b="1">
                <a:ea typeface="Calibri"/>
                <a:cs typeface="Calibri"/>
              </a:rPr>
              <a:t>Response</a:t>
            </a:r>
            <a:r>
              <a:rPr lang="en-US" sz="4400">
                <a:ea typeface="Calibri"/>
                <a:cs typeface="Calibri"/>
              </a:rPr>
              <a:t>: </a:t>
            </a:r>
          </a:p>
          <a:p>
            <a:pPr marL="571500" indent="-571500">
              <a:buFont typeface="Calibri"/>
              <a:buChar char="-"/>
            </a:pPr>
            <a:r>
              <a:rPr lang="en-US" sz="4400">
                <a:ea typeface="Calibri"/>
                <a:cs typeface="Calibri"/>
              </a:rPr>
              <a:t>Started I-GMV program (MDH funding)</a:t>
            </a:r>
          </a:p>
          <a:p>
            <a:pPr marL="571500" indent="-571500">
              <a:buFont typeface="Calibri"/>
              <a:buChar char="-"/>
            </a:pPr>
            <a:r>
              <a:rPr lang="en-US" sz="4400">
                <a:ea typeface="Calibri"/>
                <a:cs typeface="Calibri"/>
              </a:rPr>
              <a:t>Resident and faculty IPC education (informal and formal)</a:t>
            </a:r>
          </a:p>
          <a:p>
            <a:pPr marL="571500" indent="-571500">
              <a:buFont typeface="Calibri"/>
              <a:buChar char="-"/>
            </a:pPr>
            <a:r>
              <a:rPr lang="en-US" sz="4400" i="1">
                <a:ea typeface="Calibri"/>
                <a:cs typeface="Calibri"/>
              </a:rPr>
              <a:t>Recognition that there was more education needed on IPC</a:t>
            </a:r>
          </a:p>
          <a:p>
            <a:endParaRPr lang="en-US" sz="4400">
              <a:ea typeface="Calibri"/>
              <a:cs typeface="Calibri"/>
            </a:endParaRPr>
          </a:p>
        </p:txBody>
      </p:sp>
      <p:sp>
        <p:nvSpPr>
          <p:cNvPr id="7" name="Arrow: Right 6">
            <a:extLst>
              <a:ext uri="{FF2B5EF4-FFF2-40B4-BE49-F238E27FC236}">
                <a16:creationId xmlns:a16="http://schemas.microsoft.com/office/drawing/2014/main" id="{2F063B98-ED1F-FBD0-4F8F-49BC89EB5EFF}"/>
              </a:ext>
            </a:extLst>
          </p:cNvPr>
          <p:cNvSpPr/>
          <p:nvPr/>
        </p:nvSpPr>
        <p:spPr>
          <a:xfrm rot="3660000">
            <a:off x="15469466" y="4299237"/>
            <a:ext cx="2753591" cy="584489"/>
          </a:xfrm>
          <a:prstGeom prst="rightArrow">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590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990EB-1C60-C2FD-4BBC-D510A333AF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F9453F-2F9E-EB02-FAA9-AF666638304C}"/>
              </a:ext>
            </a:extLst>
          </p:cNvPr>
          <p:cNvSpPr>
            <a:spLocks noGrp="1"/>
          </p:cNvSpPr>
          <p:nvPr>
            <p:ph type="title"/>
          </p:nvPr>
        </p:nvSpPr>
        <p:spPr>
          <a:xfrm>
            <a:off x="457200" y="545025"/>
            <a:ext cx="17481430" cy="1143000"/>
          </a:xfrm>
        </p:spPr>
        <p:txBody>
          <a:bodyPr>
            <a:normAutofit/>
          </a:bodyPr>
          <a:lstStyle/>
          <a:p>
            <a:pPr marL="363220" lvl="1" algn="l"/>
            <a:r>
              <a:rPr lang="en-US" sz="5400" b="1">
                <a:solidFill>
                  <a:schemeClr val="accent3">
                    <a:lumMod val="49000"/>
                  </a:schemeClr>
                </a:solidFill>
                <a:ea typeface="Calibri"/>
                <a:cs typeface="Calibri"/>
              </a:rPr>
              <a:t>Workshop Breakout: </a:t>
            </a:r>
            <a:r>
              <a:rPr lang="en-US" sz="6000" b="1">
                <a:solidFill>
                  <a:srgbClr val="000000"/>
                </a:solidFill>
                <a:ea typeface="Calibri"/>
                <a:cs typeface="Calibri"/>
              </a:rPr>
              <a:t>ECHO Topics</a:t>
            </a:r>
            <a:endParaRPr lang="en-US" sz="6700">
              <a:solidFill>
                <a:schemeClr val="accent3">
                  <a:lumMod val="49000"/>
                </a:schemeClr>
              </a:solidFill>
              <a:ea typeface="Calibri"/>
              <a:cs typeface="Calibri"/>
            </a:endParaRPr>
          </a:p>
          <a:p>
            <a:pPr algn="l"/>
            <a:endParaRPr lang="en-US"/>
          </a:p>
        </p:txBody>
      </p:sp>
      <p:pic>
        <p:nvPicPr>
          <p:cNvPr id="4" name="Picture 3">
            <a:extLst>
              <a:ext uri="{FF2B5EF4-FFF2-40B4-BE49-F238E27FC236}">
                <a16:creationId xmlns:a16="http://schemas.microsoft.com/office/drawing/2014/main" id="{EA670AA0-0F1D-CFAF-67AA-8FF000BF80A6}"/>
              </a:ext>
            </a:extLst>
          </p:cNvPr>
          <p:cNvPicPr>
            <a:picLocks noChangeAspect="1"/>
          </p:cNvPicPr>
          <p:nvPr/>
        </p:nvPicPr>
        <p:blipFill>
          <a:blip r:embed="rId3"/>
          <a:srcRect l="1150" r="1150"/>
          <a:stretch>
            <a:fillRect/>
          </a:stretch>
        </p:blipFill>
        <p:spPr>
          <a:xfrm>
            <a:off x="15621000" y="81466"/>
            <a:ext cx="2443806" cy="2168892"/>
          </a:xfrm>
          <a:prstGeom prst="rect">
            <a:avLst/>
          </a:prstGeom>
        </p:spPr>
      </p:pic>
      <p:pic>
        <p:nvPicPr>
          <p:cNvPr id="5" name="Picture 4">
            <a:extLst>
              <a:ext uri="{FF2B5EF4-FFF2-40B4-BE49-F238E27FC236}">
                <a16:creationId xmlns:a16="http://schemas.microsoft.com/office/drawing/2014/main" id="{67C06C9A-88AE-E593-7BC9-470249E9BF75}"/>
              </a:ext>
            </a:extLst>
          </p:cNvPr>
          <p:cNvPicPr>
            <a:picLocks noChangeAspect="1"/>
          </p:cNvPicPr>
          <p:nvPr/>
        </p:nvPicPr>
        <p:blipFill>
          <a:blip r:embed="rId4"/>
          <a:stretch>
            <a:fillRect/>
          </a:stretch>
        </p:blipFill>
        <p:spPr>
          <a:xfrm>
            <a:off x="10970556" y="2310734"/>
            <a:ext cx="7103230" cy="71503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16" name="Diagram 15">
            <a:extLst>
              <a:ext uri="{FF2B5EF4-FFF2-40B4-BE49-F238E27FC236}">
                <a16:creationId xmlns:a16="http://schemas.microsoft.com/office/drawing/2014/main" id="{98E8009F-0315-6EED-1C47-47B668CE4981}"/>
              </a:ext>
            </a:extLst>
          </p:cNvPr>
          <p:cNvGraphicFramePr/>
          <p:nvPr>
            <p:extLst>
              <p:ext uri="{D42A27DB-BD31-4B8C-83A1-F6EECF244321}">
                <p14:modId xmlns:p14="http://schemas.microsoft.com/office/powerpoint/2010/main" val="4042910122"/>
              </p:ext>
            </p:extLst>
          </p:nvPr>
        </p:nvGraphicFramePr>
        <p:xfrm>
          <a:off x="421114" y="1852152"/>
          <a:ext cx="10041194" cy="72217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92" name="TextBox 191">
            <a:extLst>
              <a:ext uri="{FF2B5EF4-FFF2-40B4-BE49-F238E27FC236}">
                <a16:creationId xmlns:a16="http://schemas.microsoft.com/office/drawing/2014/main" id="{3FE6C94B-3103-0C16-19D9-FE51305E8064}"/>
              </a:ext>
            </a:extLst>
          </p:cNvPr>
          <p:cNvSpPr txBox="1"/>
          <p:nvPr/>
        </p:nvSpPr>
        <p:spPr>
          <a:xfrm>
            <a:off x="221227" y="9119419"/>
            <a:ext cx="11663514"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i="1">
                <a:ea typeface="Calibri"/>
                <a:cs typeface="Calibri"/>
              </a:rPr>
              <a:t>*</a:t>
            </a:r>
            <a:r>
              <a:rPr lang="en-US" sz="4000" i="1">
                <a:ea typeface="Calibri"/>
                <a:cs typeface="Calibri"/>
              </a:rPr>
              <a:t>teach and translate IH materials to non-IH colleagues</a:t>
            </a:r>
          </a:p>
          <a:p>
            <a:pPr algn="l"/>
            <a:endParaRPr lang="en-US">
              <a:ea typeface="Calibri"/>
              <a:cs typeface="Calibri"/>
            </a:endParaRPr>
          </a:p>
        </p:txBody>
      </p:sp>
    </p:spTree>
    <p:extLst>
      <p:ext uri="{BB962C8B-B14F-4D97-AF65-F5344CB8AC3E}">
        <p14:creationId xmlns:p14="http://schemas.microsoft.com/office/powerpoint/2010/main" val="31452311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29627" y="1566531"/>
            <a:ext cx="13503651" cy="6771084"/>
          </a:xfrm>
          <a:prstGeom prst="rect">
            <a:avLst/>
          </a:prstGeom>
        </p:spPr>
        <p:txBody>
          <a:bodyPr lIns="0" tIns="0" rIns="0" bIns="0" rtlCol="0" anchor="t">
            <a:spAutoFit/>
          </a:bodyPr>
          <a:lstStyle/>
          <a:p>
            <a:pPr marL="614680" lvl="1" indent="-307340" algn="l">
              <a:buFont typeface="Arial"/>
              <a:buChar char="•"/>
            </a:pPr>
            <a:r>
              <a:rPr lang="en-US" sz="4400" b="1">
                <a:latin typeface="Calibri Light"/>
                <a:ea typeface="Inter"/>
                <a:cs typeface="Inter"/>
                <a:sym typeface="Inter"/>
              </a:rPr>
              <a:t>Funding </a:t>
            </a:r>
            <a:endParaRPr lang="en-US" sz="4400" b="1">
              <a:latin typeface="Calibri Light"/>
              <a:ea typeface="Calibri Light"/>
              <a:cs typeface="Inter"/>
            </a:endParaRPr>
          </a:p>
          <a:p>
            <a:pPr marL="614680" lvl="1" indent="-307340">
              <a:buFont typeface="Arial,Sans-Serif"/>
              <a:buChar char="•"/>
            </a:pPr>
            <a:r>
              <a:rPr lang="en-US" sz="4400" b="1">
                <a:latin typeface="Calibri Light"/>
                <a:ea typeface="Calibri"/>
                <a:cs typeface="Calibri"/>
              </a:rPr>
              <a:t>Collaborative Team</a:t>
            </a:r>
            <a:endParaRPr lang="en-US" sz="4400">
              <a:latin typeface="Calibri Light"/>
              <a:ea typeface="Calibri"/>
              <a:cs typeface="Calibri"/>
            </a:endParaRPr>
          </a:p>
          <a:p>
            <a:pPr marL="1071880" lvl="2" indent="-307340">
              <a:buFont typeface="Arial,Sans-Serif"/>
              <a:buChar char="⚬"/>
            </a:pPr>
            <a:r>
              <a:rPr lang="en-US" sz="4400">
                <a:latin typeface="Calibri Light"/>
                <a:ea typeface="Calibri"/>
                <a:cs typeface="Calibri"/>
              </a:rPr>
              <a:t> Importance of ECHO Coordinator </a:t>
            </a:r>
          </a:p>
          <a:p>
            <a:pPr marL="1229995" lvl="2" indent="-409575">
              <a:buFont typeface="Arial,Sans-Serif"/>
              <a:buChar char="⚬"/>
            </a:pPr>
            <a:r>
              <a:rPr lang="en-US" sz="4400">
                <a:latin typeface="Calibri Light"/>
                <a:ea typeface="Calibri"/>
                <a:cs typeface="Calibri"/>
              </a:rPr>
              <a:t>Hub Director</a:t>
            </a:r>
          </a:p>
          <a:p>
            <a:pPr marL="1229995" lvl="2" indent="-409575">
              <a:buFont typeface="Arial,Sans-Serif"/>
              <a:buChar char="⚬"/>
            </a:pPr>
            <a:r>
              <a:rPr lang="en-US" sz="4400">
                <a:latin typeface="Calibri Light"/>
                <a:ea typeface="Calibri"/>
                <a:cs typeface="Calibri"/>
              </a:rPr>
              <a:t>Co-Leads</a:t>
            </a:r>
            <a:endParaRPr lang="en-US" sz="4400">
              <a:latin typeface="Calibri Light"/>
              <a:ea typeface="Calibri Light"/>
              <a:cs typeface="Calibri Light"/>
            </a:endParaRPr>
          </a:p>
          <a:p>
            <a:pPr marL="1229995" lvl="2" indent="-409575">
              <a:buFont typeface="Arial,Sans-Serif"/>
              <a:buChar char="⚬"/>
            </a:pPr>
            <a:r>
              <a:rPr lang="en-US" sz="4400">
                <a:latin typeface="Calibri Light"/>
                <a:ea typeface="Calibri"/>
                <a:cs typeface="Calibri"/>
              </a:rPr>
              <a:t>SME’s</a:t>
            </a:r>
          </a:p>
          <a:p>
            <a:pPr marL="1229995" lvl="2" indent="-409575">
              <a:buFont typeface="Arial,Sans-Serif"/>
              <a:buChar char="⚬"/>
            </a:pPr>
            <a:r>
              <a:rPr lang="en-US" sz="4400">
                <a:latin typeface="Calibri Light"/>
                <a:ea typeface="Calibri"/>
                <a:cs typeface="Calibri"/>
              </a:rPr>
              <a:t>Spokes </a:t>
            </a:r>
          </a:p>
          <a:p>
            <a:pPr marL="1229995" lvl="2" indent="-409575">
              <a:buFont typeface="Arial,Sans-Serif"/>
              <a:buChar char="⚬"/>
            </a:pPr>
            <a:r>
              <a:rPr lang="en-US" sz="4400">
                <a:latin typeface="Calibri Light"/>
                <a:ea typeface="Calibri"/>
                <a:cs typeface="Calibri"/>
              </a:rPr>
              <a:t>Stakeholders - who will be impacted by and/or support the program?</a:t>
            </a:r>
          </a:p>
          <a:p>
            <a:pPr marL="614680" lvl="1" indent="-307340">
              <a:buFont typeface="Arial"/>
              <a:buChar char="•"/>
            </a:pPr>
            <a:r>
              <a:rPr lang="en-US" sz="4400" b="1">
                <a:latin typeface="Calibri Light"/>
                <a:ea typeface="Inter"/>
                <a:cs typeface="Inter"/>
              </a:rPr>
              <a:t>Outreach and Marketing</a:t>
            </a:r>
          </a:p>
        </p:txBody>
      </p:sp>
      <p:sp>
        <p:nvSpPr>
          <p:cNvPr id="3" name="TextBox 3"/>
          <p:cNvSpPr txBox="1"/>
          <p:nvPr/>
        </p:nvSpPr>
        <p:spPr>
          <a:xfrm>
            <a:off x="576518" y="736586"/>
            <a:ext cx="13645662" cy="884922"/>
          </a:xfrm>
          <a:prstGeom prst="rect">
            <a:avLst/>
          </a:prstGeom>
        </p:spPr>
        <p:txBody>
          <a:bodyPr lIns="0" tIns="0" rIns="0" bIns="0" rtlCol="0" anchor="t">
            <a:spAutoFit/>
          </a:bodyPr>
          <a:lstStyle/>
          <a:p>
            <a:pPr>
              <a:lnSpc>
                <a:spcPts val="7279"/>
              </a:lnSpc>
            </a:pPr>
            <a:r>
              <a:rPr lang="en-US" sz="5400" b="1" dirty="0">
                <a:ea typeface="Baskerville Display PT"/>
              </a:rPr>
              <a:t>Planning and Implementing your IH </a:t>
            </a:r>
            <a:r>
              <a:rPr lang="en-US" sz="5400" b="1" dirty="0">
                <a:ea typeface="Baskerville Display PT"/>
                <a:cs typeface="Calibri"/>
              </a:rPr>
              <a:t>ECHO</a:t>
            </a:r>
          </a:p>
        </p:txBody>
      </p:sp>
      <p:pic>
        <p:nvPicPr>
          <p:cNvPr id="4" name="Picture 3">
            <a:extLst>
              <a:ext uri="{FF2B5EF4-FFF2-40B4-BE49-F238E27FC236}">
                <a16:creationId xmlns:a16="http://schemas.microsoft.com/office/drawing/2014/main" id="{D9D36142-663D-6992-FD5A-39D2B53177F7}"/>
              </a:ext>
            </a:extLst>
          </p:cNvPr>
          <p:cNvPicPr>
            <a:picLocks noChangeAspect="1"/>
          </p:cNvPicPr>
          <p:nvPr/>
        </p:nvPicPr>
        <p:blipFill>
          <a:blip r:embed="rId3"/>
          <a:srcRect l="1150" r="1150"/>
          <a:stretch>
            <a:fillRect/>
          </a:stretch>
        </p:blipFill>
        <p:spPr>
          <a:xfrm>
            <a:off x="15621000" y="155208"/>
            <a:ext cx="2443806" cy="216889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4657E-A7BD-4768-A48B-62D23EFEB0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FAD5527-9213-F1DC-076D-E649E6A52702}"/>
              </a:ext>
            </a:extLst>
          </p:cNvPr>
          <p:cNvSpPr>
            <a:spLocks noGrp="1"/>
          </p:cNvSpPr>
          <p:nvPr>
            <p:ph type="title"/>
          </p:nvPr>
        </p:nvSpPr>
        <p:spPr>
          <a:xfrm>
            <a:off x="457200" y="274638"/>
            <a:ext cx="17481430" cy="1143000"/>
          </a:xfrm>
        </p:spPr>
        <p:txBody>
          <a:bodyPr>
            <a:normAutofit/>
          </a:bodyPr>
          <a:lstStyle/>
          <a:p>
            <a:pPr algn="l"/>
            <a:r>
              <a:rPr lang="en-US" sz="5400" b="1" dirty="0">
                <a:ea typeface="Calibri"/>
                <a:cs typeface="Calibri"/>
              </a:rPr>
              <a:t>Case</a:t>
            </a:r>
          </a:p>
        </p:txBody>
      </p:sp>
      <p:sp>
        <p:nvSpPr>
          <p:cNvPr id="3" name="Content Placeholder 2">
            <a:extLst>
              <a:ext uri="{FF2B5EF4-FFF2-40B4-BE49-F238E27FC236}">
                <a16:creationId xmlns:a16="http://schemas.microsoft.com/office/drawing/2014/main" id="{719C402F-4D03-B48E-9460-AA5795E1F618}"/>
              </a:ext>
            </a:extLst>
          </p:cNvPr>
          <p:cNvSpPr>
            <a:spLocks noGrp="1"/>
          </p:cNvSpPr>
          <p:nvPr>
            <p:ph idx="1"/>
          </p:nvPr>
        </p:nvSpPr>
        <p:spPr>
          <a:xfrm>
            <a:off x="457200" y="1600200"/>
            <a:ext cx="17481430" cy="8407849"/>
          </a:xfrm>
        </p:spPr>
        <p:txBody>
          <a:bodyPr vert="horz" lIns="91440" tIns="45720" rIns="91440" bIns="45720" rtlCol="0" anchor="t">
            <a:normAutofit/>
          </a:bodyPr>
          <a:lstStyle/>
          <a:p>
            <a:pPr marL="614680" lvl="1" indent="-307340">
              <a:lnSpc>
                <a:spcPts val="3988"/>
              </a:lnSpc>
              <a:spcBef>
                <a:spcPts val="0"/>
              </a:spcBef>
              <a:buFont typeface="Arial,Sans-Serif" pitchFamily="34" charset="0"/>
            </a:pPr>
            <a:endParaRPr lang="en-US" sz="2800">
              <a:solidFill>
                <a:srgbClr val="344E41"/>
              </a:solidFill>
              <a:latin typeface="Inter"/>
              <a:ea typeface="Inter"/>
            </a:endParaRPr>
          </a:p>
          <a:p>
            <a:endParaRPr lang="en-US">
              <a:ea typeface="Calibri"/>
              <a:cs typeface="Calibri"/>
            </a:endParaRPr>
          </a:p>
        </p:txBody>
      </p:sp>
      <p:pic>
        <p:nvPicPr>
          <p:cNvPr id="4" name="Picture 3">
            <a:extLst>
              <a:ext uri="{FF2B5EF4-FFF2-40B4-BE49-F238E27FC236}">
                <a16:creationId xmlns:a16="http://schemas.microsoft.com/office/drawing/2014/main" id="{53B91BFA-5346-266E-92E9-9F5E140190AE}"/>
              </a:ext>
            </a:extLst>
          </p:cNvPr>
          <p:cNvPicPr>
            <a:picLocks noChangeAspect="1"/>
          </p:cNvPicPr>
          <p:nvPr/>
        </p:nvPicPr>
        <p:blipFill>
          <a:blip r:embed="rId3"/>
          <a:srcRect l="1150" r="1150"/>
          <a:stretch>
            <a:fillRect/>
          </a:stretch>
        </p:blipFill>
        <p:spPr>
          <a:xfrm>
            <a:off x="15621000" y="155208"/>
            <a:ext cx="2443806" cy="2168892"/>
          </a:xfrm>
          <a:prstGeom prst="rect">
            <a:avLst/>
          </a:prstGeom>
        </p:spPr>
      </p:pic>
      <p:sp>
        <p:nvSpPr>
          <p:cNvPr id="6" name="Content Placeholder 2">
            <a:extLst>
              <a:ext uri="{FF2B5EF4-FFF2-40B4-BE49-F238E27FC236}">
                <a16:creationId xmlns:a16="http://schemas.microsoft.com/office/drawing/2014/main" id="{0D7DBD7F-D223-3C87-4F03-EE6C723B146A}"/>
              </a:ext>
            </a:extLst>
          </p:cNvPr>
          <p:cNvSpPr txBox="1">
            <a:spLocks/>
          </p:cNvSpPr>
          <p:nvPr/>
        </p:nvSpPr>
        <p:spPr>
          <a:xfrm>
            <a:off x="609600" y="1752600"/>
            <a:ext cx="17481430" cy="8407849"/>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3220" lvl="1" indent="0">
              <a:spcBef>
                <a:spcPts val="0"/>
              </a:spcBef>
              <a:buNone/>
            </a:pPr>
            <a:r>
              <a:rPr lang="en-US" sz="5400" b="1" dirty="0"/>
              <a:t>Trauma Informed Care and Health Equity ECHO</a:t>
            </a:r>
            <a:endParaRPr lang="en-US" b="1" dirty="0"/>
          </a:p>
          <a:p>
            <a:pPr marL="1229995" lvl="2" indent="-409575">
              <a:spcBef>
                <a:spcPts val="0"/>
              </a:spcBef>
              <a:buFont typeface="Arial,Sans-Serif" pitchFamily="34" charset="0"/>
              <a:buChar char="⚬"/>
            </a:pPr>
            <a:r>
              <a:rPr lang="en-US" sz="5400" dirty="0">
                <a:ea typeface="Calibri"/>
              </a:rPr>
              <a:t>Mission</a:t>
            </a:r>
          </a:p>
          <a:p>
            <a:pPr marL="1229995" lvl="2" indent="-409575">
              <a:spcBef>
                <a:spcPts val="0"/>
              </a:spcBef>
              <a:buFont typeface="Arial,Sans-Serif" pitchFamily="34" charset="0"/>
              <a:buChar char="⚬"/>
            </a:pPr>
            <a:r>
              <a:rPr lang="en-US" sz="5400" dirty="0">
                <a:ea typeface="Calibri"/>
                <a:cs typeface="Calibri"/>
              </a:rPr>
              <a:t>Diverse Team</a:t>
            </a:r>
          </a:p>
          <a:p>
            <a:pPr marL="1229995" lvl="2" indent="-409575">
              <a:spcBef>
                <a:spcPts val="0"/>
              </a:spcBef>
              <a:buFont typeface="Arial,Sans-Serif" pitchFamily="34" charset="0"/>
              <a:buChar char="⚬"/>
            </a:pPr>
            <a:r>
              <a:rPr lang="en-US" sz="5400" dirty="0">
                <a:ea typeface="Calibri"/>
                <a:cs typeface="Calibri"/>
              </a:rPr>
              <a:t>Format</a:t>
            </a:r>
          </a:p>
          <a:p>
            <a:pPr marL="1229995" lvl="2" indent="-409575">
              <a:spcBef>
                <a:spcPts val="0"/>
              </a:spcBef>
              <a:buFont typeface="Arial,Sans-Serif" pitchFamily="34" charset="0"/>
              <a:buChar char="⚬"/>
            </a:pPr>
            <a:r>
              <a:rPr lang="en-US" sz="5400" dirty="0">
                <a:ea typeface="Calibri"/>
                <a:cs typeface="Calibri"/>
              </a:rPr>
              <a:t>Curriculum </a:t>
            </a:r>
          </a:p>
        </p:txBody>
      </p:sp>
      <p:pic>
        <p:nvPicPr>
          <p:cNvPr id="7" name="Picture 6" descr="A poster with a group of hands holding each other&#10;&#10;AI-generated content may be incorrect.">
            <a:extLst>
              <a:ext uri="{FF2B5EF4-FFF2-40B4-BE49-F238E27FC236}">
                <a16:creationId xmlns:a16="http://schemas.microsoft.com/office/drawing/2014/main" id="{C6022EDF-3190-EA6E-A87D-0F9A5B84C953}"/>
              </a:ext>
            </a:extLst>
          </p:cNvPr>
          <p:cNvPicPr>
            <a:picLocks noChangeAspect="1"/>
          </p:cNvPicPr>
          <p:nvPr/>
        </p:nvPicPr>
        <p:blipFill>
          <a:blip r:embed="rId4"/>
          <a:stretch>
            <a:fillRect/>
          </a:stretch>
        </p:blipFill>
        <p:spPr>
          <a:xfrm>
            <a:off x="9196208" y="2711210"/>
            <a:ext cx="5934075" cy="7581900"/>
          </a:xfrm>
          <a:prstGeom prst="rect">
            <a:avLst/>
          </a:prstGeom>
        </p:spPr>
      </p:pic>
    </p:spTree>
    <p:extLst>
      <p:ext uri="{BB962C8B-B14F-4D97-AF65-F5344CB8AC3E}">
        <p14:creationId xmlns:p14="http://schemas.microsoft.com/office/powerpoint/2010/main" val="476933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E22CD-6099-51DA-2522-C218A1A213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35E966-E113-00C9-E407-7CE4F7DA8C94}"/>
              </a:ext>
            </a:extLst>
          </p:cNvPr>
          <p:cNvSpPr>
            <a:spLocks noGrp="1"/>
          </p:cNvSpPr>
          <p:nvPr>
            <p:ph type="title"/>
          </p:nvPr>
        </p:nvSpPr>
        <p:spPr>
          <a:xfrm>
            <a:off x="263106" y="545025"/>
            <a:ext cx="17481430" cy="1143000"/>
          </a:xfrm>
        </p:spPr>
        <p:txBody>
          <a:bodyPr>
            <a:normAutofit/>
          </a:bodyPr>
          <a:lstStyle/>
          <a:p>
            <a:pPr marL="363220" lvl="1" algn="l"/>
            <a:r>
              <a:rPr lang="en-US" sz="5400" b="1">
                <a:solidFill>
                  <a:schemeClr val="accent3">
                    <a:lumMod val="49000"/>
                  </a:schemeClr>
                </a:solidFill>
                <a:ea typeface="Calibri"/>
                <a:cs typeface="Calibri"/>
              </a:rPr>
              <a:t>Workshop Breakout: </a:t>
            </a:r>
            <a:r>
              <a:rPr lang="en-US" sz="6000" b="1">
                <a:solidFill>
                  <a:srgbClr val="000000"/>
                </a:solidFill>
                <a:ea typeface="Calibri"/>
                <a:cs typeface="Calibri"/>
              </a:rPr>
              <a:t>ECHO Planning </a:t>
            </a:r>
            <a:endParaRPr lang="en-US" sz="6700">
              <a:solidFill>
                <a:schemeClr val="accent3">
                  <a:lumMod val="49000"/>
                </a:schemeClr>
              </a:solidFill>
              <a:ea typeface="Calibri"/>
              <a:cs typeface="Calibri"/>
            </a:endParaRPr>
          </a:p>
          <a:p>
            <a:pPr algn="l"/>
            <a:endParaRPr lang="en-US"/>
          </a:p>
        </p:txBody>
      </p:sp>
      <p:pic>
        <p:nvPicPr>
          <p:cNvPr id="4" name="Picture 3">
            <a:extLst>
              <a:ext uri="{FF2B5EF4-FFF2-40B4-BE49-F238E27FC236}">
                <a16:creationId xmlns:a16="http://schemas.microsoft.com/office/drawing/2014/main" id="{80506CD2-7718-6130-67B1-EF3FF98C0727}"/>
              </a:ext>
            </a:extLst>
          </p:cNvPr>
          <p:cNvPicPr>
            <a:picLocks noChangeAspect="1"/>
          </p:cNvPicPr>
          <p:nvPr/>
        </p:nvPicPr>
        <p:blipFill>
          <a:blip r:embed="rId3"/>
          <a:srcRect l="1150" r="1150"/>
          <a:stretch>
            <a:fillRect/>
          </a:stretch>
        </p:blipFill>
        <p:spPr>
          <a:xfrm>
            <a:off x="15621000" y="81466"/>
            <a:ext cx="2443806" cy="2168892"/>
          </a:xfrm>
          <a:prstGeom prst="rect">
            <a:avLst/>
          </a:prstGeom>
        </p:spPr>
      </p:pic>
      <p:pic>
        <p:nvPicPr>
          <p:cNvPr id="15" name="Picture 14" descr="A screenshot of a computer screen&#10;&#10;AI-generated content may be incorrect.">
            <a:extLst>
              <a:ext uri="{FF2B5EF4-FFF2-40B4-BE49-F238E27FC236}">
                <a16:creationId xmlns:a16="http://schemas.microsoft.com/office/drawing/2014/main" id="{A1F76629-0038-3A12-1CEF-1068FB39ECBD}"/>
              </a:ext>
            </a:extLst>
          </p:cNvPr>
          <p:cNvPicPr>
            <a:picLocks noChangeAspect="1"/>
          </p:cNvPicPr>
          <p:nvPr/>
        </p:nvPicPr>
        <p:blipFill>
          <a:blip r:embed="rId4"/>
          <a:srcRect r="55" b="38995"/>
          <a:stretch/>
        </p:blipFill>
        <p:spPr>
          <a:xfrm>
            <a:off x="10194583" y="3103330"/>
            <a:ext cx="7872382" cy="6363388"/>
          </a:xfrm>
          <a:prstGeom prst="rect">
            <a:avLst/>
          </a:prstGeom>
        </p:spPr>
      </p:pic>
      <p:graphicFrame>
        <p:nvGraphicFramePr>
          <p:cNvPr id="18" name="Diagram 17">
            <a:extLst>
              <a:ext uri="{FF2B5EF4-FFF2-40B4-BE49-F238E27FC236}">
                <a16:creationId xmlns:a16="http://schemas.microsoft.com/office/drawing/2014/main" id="{2E788DE0-36ED-2FD1-D532-728F8A9D936E}"/>
              </a:ext>
            </a:extLst>
          </p:cNvPr>
          <p:cNvGraphicFramePr/>
          <p:nvPr>
            <p:extLst>
              <p:ext uri="{D42A27DB-BD31-4B8C-83A1-F6EECF244321}">
                <p14:modId xmlns:p14="http://schemas.microsoft.com/office/powerpoint/2010/main" val="4085623103"/>
              </p:ext>
            </p:extLst>
          </p:nvPr>
        </p:nvGraphicFramePr>
        <p:xfrm>
          <a:off x="-1078301" y="1697248"/>
          <a:ext cx="12719642" cy="78198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285317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
            <a:extLst>
              <a:ext uri="{FF2B5EF4-FFF2-40B4-BE49-F238E27FC236}">
                <a16:creationId xmlns:a16="http://schemas.microsoft.com/office/drawing/2014/main" id="{F1DF1CC2-4DA7-FBCD-9FAA-79ED40761C92}"/>
              </a:ext>
            </a:extLst>
          </p:cNvPr>
          <p:cNvSpPr txBox="1"/>
          <p:nvPr/>
        </p:nvSpPr>
        <p:spPr>
          <a:xfrm>
            <a:off x="576518" y="736586"/>
            <a:ext cx="13645662" cy="884922"/>
          </a:xfrm>
          <a:prstGeom prst="rect">
            <a:avLst/>
          </a:prstGeom>
        </p:spPr>
        <p:txBody>
          <a:bodyPr lIns="0" tIns="0" rIns="0" bIns="0" rtlCol="0" anchor="t">
            <a:spAutoFit/>
          </a:bodyPr>
          <a:lstStyle/>
          <a:p>
            <a:pPr>
              <a:lnSpc>
                <a:spcPts val="7279"/>
              </a:lnSpc>
            </a:pPr>
            <a:r>
              <a:rPr lang="en-US" sz="5400" b="1">
                <a:ea typeface="Baskerville Display PT"/>
              </a:rPr>
              <a:t>Key Ingredients for a successful </a:t>
            </a:r>
            <a:r>
              <a:rPr lang="en-US" sz="5400" b="1">
                <a:ea typeface="Baskerville Display PT"/>
                <a:cs typeface="Calibri"/>
              </a:rPr>
              <a:t>ECHO</a:t>
            </a:r>
          </a:p>
        </p:txBody>
      </p:sp>
      <p:pic>
        <p:nvPicPr>
          <p:cNvPr id="8" name="Picture 7" descr="A close-up of a logo&#10;&#10;AI-generated content may be incorrect.">
            <a:extLst>
              <a:ext uri="{FF2B5EF4-FFF2-40B4-BE49-F238E27FC236}">
                <a16:creationId xmlns:a16="http://schemas.microsoft.com/office/drawing/2014/main" id="{0E80E4E0-1395-04A2-7E7D-A699327FA164}"/>
              </a:ext>
            </a:extLst>
          </p:cNvPr>
          <p:cNvPicPr>
            <a:picLocks noChangeAspect="1"/>
          </p:cNvPicPr>
          <p:nvPr/>
        </p:nvPicPr>
        <p:blipFill>
          <a:blip r:embed="rId3"/>
          <a:srcRect l="1150" r="1150"/>
          <a:stretch>
            <a:fillRect/>
          </a:stretch>
        </p:blipFill>
        <p:spPr>
          <a:xfrm>
            <a:off x="15621000" y="155208"/>
            <a:ext cx="2443806" cy="2168892"/>
          </a:xfrm>
          <a:prstGeom prst="rect">
            <a:avLst/>
          </a:prstGeom>
        </p:spPr>
      </p:pic>
      <p:graphicFrame>
        <p:nvGraphicFramePr>
          <p:cNvPr id="14" name="TextBox 1077">
            <a:extLst>
              <a:ext uri="{FF2B5EF4-FFF2-40B4-BE49-F238E27FC236}">
                <a16:creationId xmlns:a16="http://schemas.microsoft.com/office/drawing/2014/main" id="{7249754B-7D77-1325-6548-F9F709A4923F}"/>
              </a:ext>
            </a:extLst>
          </p:cNvPr>
          <p:cNvGraphicFramePr/>
          <p:nvPr>
            <p:extLst>
              <p:ext uri="{D42A27DB-BD31-4B8C-83A1-F6EECF244321}">
                <p14:modId xmlns:p14="http://schemas.microsoft.com/office/powerpoint/2010/main" val="3400191870"/>
              </p:ext>
            </p:extLst>
          </p:nvPr>
        </p:nvGraphicFramePr>
        <p:xfrm>
          <a:off x="645241" y="2112260"/>
          <a:ext cx="15397816" cy="74029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23960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F3A437-7B05-53BA-B4CF-E73DBBB25F63}"/>
              </a:ext>
            </a:extLst>
          </p:cNvPr>
          <p:cNvSpPr>
            <a:spLocks noGrp="1"/>
          </p:cNvSpPr>
          <p:nvPr>
            <p:ph type="body" sz="quarter" idx="10"/>
          </p:nvPr>
        </p:nvSpPr>
        <p:spPr>
          <a:xfrm>
            <a:off x="282677" y="24583"/>
            <a:ext cx="18005323" cy="1573961"/>
          </a:xfrm>
        </p:spPr>
        <p:txBody>
          <a:bodyPr/>
          <a:lstStyle/>
          <a:p>
            <a:pPr algn="l"/>
            <a:r>
              <a:rPr lang="en-US" dirty="0">
                <a:solidFill>
                  <a:schemeClr val="tx1"/>
                </a:solidFill>
                <a:latin typeface="Arial"/>
                <a:cs typeface="Arial"/>
              </a:rPr>
              <a:t>Impact and Evaluation</a:t>
            </a:r>
            <a:endParaRPr lang="en-US">
              <a:solidFill>
                <a:schemeClr val="tx1"/>
              </a:solidFill>
            </a:endParaRPr>
          </a:p>
        </p:txBody>
      </p:sp>
      <p:sp>
        <p:nvSpPr>
          <p:cNvPr id="3" name="Text Placeholder 2">
            <a:extLst>
              <a:ext uri="{FF2B5EF4-FFF2-40B4-BE49-F238E27FC236}">
                <a16:creationId xmlns:a16="http://schemas.microsoft.com/office/drawing/2014/main" id="{E326AD96-4691-936F-8681-788CAF144522}"/>
              </a:ext>
            </a:extLst>
          </p:cNvPr>
          <p:cNvSpPr>
            <a:spLocks noGrp="1"/>
          </p:cNvSpPr>
          <p:nvPr>
            <p:ph type="body" sz="quarter" idx="20"/>
          </p:nvPr>
        </p:nvSpPr>
        <p:spPr>
          <a:xfrm>
            <a:off x="286972" y="9028896"/>
            <a:ext cx="17757852" cy="892069"/>
          </a:xfrm>
          <a:ln w="57150">
            <a:solidFill>
              <a:schemeClr val="tx2"/>
            </a:solidFill>
          </a:ln>
        </p:spPr>
        <p:txBody>
          <a:bodyPr vert="horz" lIns="91440" tIns="45720" rIns="91440" bIns="45720" rtlCol="0" anchor="t">
            <a:noAutofit/>
          </a:bodyPr>
          <a:lstStyle/>
          <a:p>
            <a:pPr marL="0" indent="0">
              <a:buNone/>
            </a:pPr>
            <a:r>
              <a:rPr lang="en-US" sz="3600" b="1">
                <a:solidFill>
                  <a:schemeClr val="tx1"/>
                </a:solidFill>
                <a:latin typeface="Calibri Light"/>
                <a:ea typeface="Calibri Light"/>
                <a:cs typeface="Arial"/>
              </a:rPr>
              <a:t>KSA (Knowledge, Skills, Attitudes) survey </a:t>
            </a:r>
            <a:r>
              <a:rPr lang="en-US" sz="3600">
                <a:solidFill>
                  <a:schemeClr val="tx1"/>
                </a:solidFill>
                <a:latin typeface="Calibri Light"/>
                <a:ea typeface="Calibri Light"/>
                <a:cs typeface="Arial"/>
              </a:rPr>
              <a:t>– developed by team; offered after each session </a:t>
            </a:r>
            <a:endParaRPr lang="en-US" sz="3600">
              <a:solidFill>
                <a:schemeClr val="tx1"/>
              </a:solidFill>
              <a:latin typeface="Calibri Light"/>
              <a:ea typeface="Calibri Light"/>
            </a:endParaRPr>
          </a:p>
        </p:txBody>
      </p:sp>
      <p:pic>
        <p:nvPicPr>
          <p:cNvPr id="5" name="Picture 4" descr="A close-up of a logo&#10;&#10;AI-generated content may be incorrect.">
            <a:extLst>
              <a:ext uri="{FF2B5EF4-FFF2-40B4-BE49-F238E27FC236}">
                <a16:creationId xmlns:a16="http://schemas.microsoft.com/office/drawing/2014/main" id="{B645B274-70CF-A84D-C641-7ADCF4A78573}"/>
              </a:ext>
            </a:extLst>
          </p:cNvPr>
          <p:cNvPicPr>
            <a:picLocks noChangeAspect="1"/>
          </p:cNvPicPr>
          <p:nvPr/>
        </p:nvPicPr>
        <p:blipFill>
          <a:blip r:embed="rId3"/>
          <a:srcRect l="1150" r="1150"/>
          <a:stretch>
            <a:fillRect/>
          </a:stretch>
        </p:blipFill>
        <p:spPr>
          <a:xfrm>
            <a:off x="14838715" y="24788"/>
            <a:ext cx="3203897" cy="2920271"/>
          </a:xfrm>
          <a:prstGeom prst="rect">
            <a:avLst/>
          </a:prstGeom>
        </p:spPr>
      </p:pic>
      <p:graphicFrame>
        <p:nvGraphicFramePr>
          <p:cNvPr id="20" name="Diagram 19">
            <a:extLst>
              <a:ext uri="{FF2B5EF4-FFF2-40B4-BE49-F238E27FC236}">
                <a16:creationId xmlns:a16="http://schemas.microsoft.com/office/drawing/2014/main" id="{15817C3E-50C9-4BBA-546A-E71BC04E48C4}"/>
              </a:ext>
            </a:extLst>
          </p:cNvPr>
          <p:cNvGraphicFramePr/>
          <p:nvPr>
            <p:extLst>
              <p:ext uri="{D42A27DB-BD31-4B8C-83A1-F6EECF244321}">
                <p14:modId xmlns:p14="http://schemas.microsoft.com/office/powerpoint/2010/main" val="929098307"/>
              </p:ext>
            </p:extLst>
          </p:nvPr>
        </p:nvGraphicFramePr>
        <p:xfrm>
          <a:off x="2597913" y="1700731"/>
          <a:ext cx="12025781" cy="68726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18680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7E3CB-A2BC-90CF-E4A5-841C97BBDF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74CBAB-E993-5DC5-4D93-2108F22781DE}"/>
              </a:ext>
            </a:extLst>
          </p:cNvPr>
          <p:cNvSpPr>
            <a:spLocks noGrp="1"/>
          </p:cNvSpPr>
          <p:nvPr>
            <p:ph type="title"/>
          </p:nvPr>
        </p:nvSpPr>
        <p:spPr>
          <a:xfrm>
            <a:off x="457200" y="274638"/>
            <a:ext cx="17481430" cy="1143000"/>
          </a:xfrm>
        </p:spPr>
        <p:txBody>
          <a:bodyPr>
            <a:normAutofit/>
          </a:bodyPr>
          <a:lstStyle/>
          <a:p>
            <a:pPr marL="363220" lvl="1" algn="l"/>
            <a:r>
              <a:rPr lang="en-US" sz="5400" b="1" dirty="0">
                <a:ea typeface="Calibri"/>
                <a:cs typeface="Calibri"/>
              </a:rPr>
              <a:t>Workshop Breakout</a:t>
            </a:r>
            <a:r>
              <a:rPr lang="en-US" sz="5400" b="1">
                <a:ea typeface="Calibri"/>
                <a:cs typeface="Calibri"/>
              </a:rPr>
              <a:t>: </a:t>
            </a:r>
            <a:r>
              <a:rPr lang="en-US" sz="4800" b="1">
                <a:ea typeface="Calibri"/>
                <a:cs typeface="Calibri"/>
              </a:rPr>
              <a:t>ECHO Vision</a:t>
            </a:r>
            <a:endParaRPr lang="en-US" sz="4800">
              <a:ea typeface="Calibri"/>
              <a:cs typeface="Calibri"/>
            </a:endParaRPr>
          </a:p>
        </p:txBody>
      </p:sp>
      <p:pic>
        <p:nvPicPr>
          <p:cNvPr id="4" name="Picture 3">
            <a:extLst>
              <a:ext uri="{FF2B5EF4-FFF2-40B4-BE49-F238E27FC236}">
                <a16:creationId xmlns:a16="http://schemas.microsoft.com/office/drawing/2014/main" id="{2327CB80-78E9-7EDE-8EAB-9116B563A4BA}"/>
              </a:ext>
            </a:extLst>
          </p:cNvPr>
          <p:cNvPicPr>
            <a:picLocks noChangeAspect="1"/>
          </p:cNvPicPr>
          <p:nvPr/>
        </p:nvPicPr>
        <p:blipFill>
          <a:blip r:embed="rId3"/>
          <a:srcRect l="1150" r="1150"/>
          <a:stretch>
            <a:fillRect/>
          </a:stretch>
        </p:blipFill>
        <p:spPr>
          <a:xfrm>
            <a:off x="15621000" y="155208"/>
            <a:ext cx="2443806" cy="2168892"/>
          </a:xfrm>
          <a:prstGeom prst="rect">
            <a:avLst/>
          </a:prstGeom>
        </p:spPr>
      </p:pic>
      <p:sp>
        <p:nvSpPr>
          <p:cNvPr id="6" name="Content Placeholder 2">
            <a:extLst>
              <a:ext uri="{FF2B5EF4-FFF2-40B4-BE49-F238E27FC236}">
                <a16:creationId xmlns:a16="http://schemas.microsoft.com/office/drawing/2014/main" id="{0363AF1C-7755-9DCB-9E6D-25E35B15E9E6}"/>
              </a:ext>
            </a:extLst>
          </p:cNvPr>
          <p:cNvSpPr txBox="1">
            <a:spLocks/>
          </p:cNvSpPr>
          <p:nvPr/>
        </p:nvSpPr>
        <p:spPr>
          <a:xfrm>
            <a:off x="476795" y="1752600"/>
            <a:ext cx="9316834" cy="3036859"/>
          </a:xfrm>
          <a:prstGeom prst="rect">
            <a:avLst/>
          </a:prstGeom>
        </p:spPr>
        <p:txBody>
          <a:bodyPr vert="horz" lIns="91440" tIns="45720" rIns="91440" bIns="45720" rtlCol="0" anchor="t">
            <a:normAutofit fontScale="92500"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63220" lvl="1" indent="0">
              <a:spcBef>
                <a:spcPts val="0"/>
              </a:spcBef>
              <a:buNone/>
            </a:pPr>
            <a:endParaRPr lang="en-US" sz="5400" dirty="0"/>
          </a:p>
          <a:p>
            <a:pPr marL="363220" lvl="1" indent="0">
              <a:spcBef>
                <a:spcPts val="0"/>
              </a:spcBef>
              <a:buNone/>
            </a:pPr>
            <a:r>
              <a:rPr lang="en-US" sz="5400" i="1" dirty="0"/>
              <a:t>Write</a:t>
            </a:r>
            <a:r>
              <a:rPr lang="en-US" sz="5400" i="1" dirty="0">
                <a:ea typeface="Calibri"/>
              </a:rPr>
              <a:t> a </a:t>
            </a:r>
            <a:r>
              <a:rPr lang="en-US" sz="5400" b="1" i="1">
                <a:ea typeface="Calibri"/>
              </a:rPr>
              <a:t>Vision Statement: </a:t>
            </a:r>
            <a:r>
              <a:rPr lang="en-US" sz="5400" i="1">
                <a:ea typeface="Calibri"/>
              </a:rPr>
              <a:t> if</a:t>
            </a:r>
            <a:r>
              <a:rPr lang="en-US" sz="5400" i="1" dirty="0">
                <a:ea typeface="Calibri"/>
              </a:rPr>
              <a:t> your ECHO </a:t>
            </a:r>
            <a:r>
              <a:rPr lang="en-US" sz="5400" i="1">
                <a:ea typeface="Calibri"/>
              </a:rPr>
              <a:t>was successful, what </a:t>
            </a:r>
            <a:r>
              <a:rPr lang="en-US" sz="5400" i="1" dirty="0">
                <a:ea typeface="Calibri"/>
              </a:rPr>
              <a:t>world</a:t>
            </a:r>
            <a:r>
              <a:rPr lang="en-US" sz="5400" i="1">
                <a:ea typeface="Calibri"/>
              </a:rPr>
              <a:t> would we see? </a:t>
            </a:r>
            <a:endParaRPr lang="en-US" sz="5400">
              <a:ea typeface="Calibri"/>
              <a:cs typeface="Calibri"/>
            </a:endParaRPr>
          </a:p>
        </p:txBody>
      </p:sp>
      <p:pic>
        <p:nvPicPr>
          <p:cNvPr id="7" name="Picture 6" descr="Telescope at top of the Eiffel Tower looking down out at the city">
            <a:extLst>
              <a:ext uri="{FF2B5EF4-FFF2-40B4-BE49-F238E27FC236}">
                <a16:creationId xmlns:a16="http://schemas.microsoft.com/office/drawing/2014/main" id="{25DB4074-2361-C9BB-B9CE-53E70C047C5A}"/>
              </a:ext>
            </a:extLst>
          </p:cNvPr>
          <p:cNvPicPr>
            <a:picLocks noChangeAspect="1"/>
          </p:cNvPicPr>
          <p:nvPr/>
        </p:nvPicPr>
        <p:blipFill>
          <a:blip r:embed="rId4"/>
          <a:stretch>
            <a:fillRect/>
          </a:stretch>
        </p:blipFill>
        <p:spPr>
          <a:xfrm>
            <a:off x="1741245" y="5147702"/>
            <a:ext cx="6789940" cy="4708591"/>
          </a:xfrm>
          <a:prstGeom prst="rect">
            <a:avLst/>
          </a:prstGeom>
        </p:spPr>
      </p:pic>
      <p:pic>
        <p:nvPicPr>
          <p:cNvPr id="3" name="Picture 2">
            <a:extLst>
              <a:ext uri="{FF2B5EF4-FFF2-40B4-BE49-F238E27FC236}">
                <a16:creationId xmlns:a16="http://schemas.microsoft.com/office/drawing/2014/main" id="{57109377-E5B4-9226-4183-EA88F3A91D77}"/>
              </a:ext>
            </a:extLst>
          </p:cNvPr>
          <p:cNvPicPr>
            <a:picLocks noChangeAspect="1"/>
          </p:cNvPicPr>
          <p:nvPr/>
        </p:nvPicPr>
        <p:blipFill>
          <a:blip r:embed="rId5"/>
          <a:stretch>
            <a:fillRect/>
          </a:stretch>
        </p:blipFill>
        <p:spPr>
          <a:xfrm>
            <a:off x="10990548" y="2572549"/>
            <a:ext cx="5514975" cy="7010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15212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38" name="Rectangle 1037">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2250"/>
            <a:ext cx="18287997" cy="10287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52" y="-2250"/>
            <a:ext cx="12179899" cy="10287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Rectangle 1036">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3908" y="-4500"/>
            <a:ext cx="18301897" cy="1028925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Rectangle 1038">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7804" y="0"/>
            <a:ext cx="17577147" cy="10287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3"/>
          <p:cNvSpPr txBox="1"/>
          <p:nvPr/>
        </p:nvSpPr>
        <p:spPr>
          <a:xfrm>
            <a:off x="1713958" y="841804"/>
            <a:ext cx="14899037" cy="174899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7200" b="1">
                <a:solidFill>
                  <a:srgbClr val="FFFFFF"/>
                </a:solidFill>
                <a:latin typeface="+mj-lt"/>
                <a:ea typeface="+mj-ea"/>
                <a:cs typeface="+mj-cs"/>
                <a:sym typeface="Baskerville Display PT"/>
              </a:rPr>
              <a:t>Celebrate Success!</a:t>
            </a:r>
            <a:endParaRPr lang="en-US" sz="7200" b="1">
              <a:solidFill>
                <a:srgbClr val="FFFFFF"/>
              </a:solidFill>
              <a:latin typeface="+mj-lt"/>
              <a:ea typeface="+mj-ea"/>
              <a:cs typeface="+mj-cs"/>
            </a:endParaRPr>
          </a:p>
        </p:txBody>
      </p:sp>
      <p:sp>
        <p:nvSpPr>
          <p:cNvPr id="1041" name="Rectangle 1040">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 y="4332511"/>
            <a:ext cx="18305728" cy="5952237"/>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2"/>
          <p:cNvSpPr txBox="1"/>
          <p:nvPr/>
        </p:nvSpPr>
        <p:spPr>
          <a:xfrm>
            <a:off x="1691355" y="8686801"/>
            <a:ext cx="14899035" cy="762000"/>
          </a:xfrm>
          <a:prstGeom prst="rect">
            <a:avLst/>
          </a:prstGeom>
        </p:spPr>
        <p:txBody>
          <a:bodyPr vert="horz" lIns="91440" tIns="45720" rIns="91440" bIns="45720" rtlCol="0" anchor="t">
            <a:normAutofit/>
          </a:bodyPr>
          <a:lstStyle/>
          <a:p>
            <a:pPr marL="0" lvl="1" algn="ctr">
              <a:lnSpc>
                <a:spcPct val="90000"/>
              </a:lnSpc>
              <a:spcBef>
                <a:spcPts val="1000"/>
              </a:spcBef>
            </a:pPr>
            <a:r>
              <a:rPr lang="en-US" sz="4000" dirty="0">
                <a:solidFill>
                  <a:srgbClr val="FFFFFF"/>
                </a:solidFill>
                <a:sym typeface="Inter"/>
              </a:rPr>
              <a:t>Small Group Presentations  </a:t>
            </a:r>
          </a:p>
        </p:txBody>
      </p:sp>
      <p:pic>
        <p:nvPicPr>
          <p:cNvPr id="4" name="Picture 3">
            <a:extLst>
              <a:ext uri="{FF2B5EF4-FFF2-40B4-BE49-F238E27FC236}">
                <a16:creationId xmlns:a16="http://schemas.microsoft.com/office/drawing/2014/main" id="{E2DE2861-55E4-CF53-4135-51EE29352A7A}"/>
              </a:ext>
            </a:extLst>
          </p:cNvPr>
          <p:cNvPicPr>
            <a:picLocks noChangeAspect="1"/>
          </p:cNvPicPr>
          <p:nvPr/>
        </p:nvPicPr>
        <p:blipFill>
          <a:blip r:embed="rId3"/>
          <a:srcRect l="1150" r="1150"/>
          <a:stretch>
            <a:fillRect/>
          </a:stretch>
        </p:blipFill>
        <p:spPr>
          <a:xfrm>
            <a:off x="2470610" y="3200637"/>
            <a:ext cx="5927383" cy="4853538"/>
          </a:xfrm>
          <a:prstGeom prst="rect">
            <a:avLst/>
          </a:prstGeom>
        </p:spPr>
      </p:pic>
      <p:pic>
        <p:nvPicPr>
          <p:cNvPr id="1026" name="Picture 2" descr="Steph Seretti on X: &quot;9th grade small ...">
            <a:extLst>
              <a:ext uri="{FF2B5EF4-FFF2-40B4-BE49-F238E27FC236}">
                <a16:creationId xmlns:a16="http://schemas.microsoft.com/office/drawing/2014/main" id="{D8FAADF5-DC55-1831-6A2E-E22B040A8F3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650728" y="3200400"/>
            <a:ext cx="6480037" cy="485377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he Surprising benefits of being Surprised!">
            <a:extLst>
              <a:ext uri="{FF2B5EF4-FFF2-40B4-BE49-F238E27FC236}">
                <a16:creationId xmlns:a16="http://schemas.microsoft.com/office/drawing/2014/main" id="{4DAF88FF-0E52-3A58-33FB-6BCC75671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6528" y="2450599"/>
            <a:ext cx="8197072" cy="53858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1740A39-1206-B6CF-AC8E-91928A2EE82B}"/>
              </a:ext>
            </a:extLst>
          </p:cNvPr>
          <p:cNvSpPr txBox="1"/>
          <p:nvPr/>
        </p:nvSpPr>
        <p:spPr>
          <a:xfrm>
            <a:off x="11028784" y="3151026"/>
            <a:ext cx="5318449" cy="3785652"/>
          </a:xfrm>
          <a:prstGeom prst="rect">
            <a:avLst/>
          </a:prstGeom>
          <a:noFill/>
        </p:spPr>
        <p:txBody>
          <a:bodyPr wrap="square" rtlCol="0">
            <a:spAutoFit/>
          </a:bodyPr>
          <a:lstStyle/>
          <a:p>
            <a:r>
              <a:rPr lang="en-US" sz="6000" b="1" dirty="0"/>
              <a:t>You just attended a Project ECHO session! </a:t>
            </a:r>
          </a:p>
        </p:txBody>
      </p:sp>
    </p:spTree>
    <p:extLst>
      <p:ext uri="{BB962C8B-B14F-4D97-AF65-F5344CB8AC3E}">
        <p14:creationId xmlns:p14="http://schemas.microsoft.com/office/powerpoint/2010/main" val="346702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heckerboard(across)">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CFD46A-CC70-3645-BD49-7D49852D0D45}"/>
              </a:ext>
            </a:extLst>
          </p:cNvPr>
          <p:cNvSpPr>
            <a:spLocks noGrp="1"/>
          </p:cNvSpPr>
          <p:nvPr>
            <p:ph type="body" idx="1"/>
          </p:nvPr>
        </p:nvSpPr>
        <p:spPr/>
        <p:txBody>
          <a:bodyPr/>
          <a:lstStyle/>
          <a:p>
            <a:pPr algn="l"/>
            <a:endParaRPr lang="en-US" b="1" i="0" u="none" strike="noStrike">
              <a:solidFill>
                <a:srgbClr val="333333"/>
              </a:solidFill>
              <a:effectLst/>
              <a:latin typeface="montserrat" pitchFamily="2" charset="77"/>
            </a:endParaRPr>
          </a:p>
          <a:p>
            <a:pPr algn="l"/>
            <a:endParaRPr lang="en-US" b="1">
              <a:solidFill>
                <a:srgbClr val="333333"/>
              </a:solidFill>
              <a:latin typeface="montserrat" pitchFamily="2" charset="77"/>
            </a:endParaRPr>
          </a:p>
          <a:p>
            <a:pPr algn="l"/>
            <a:endParaRPr lang="en-US" b="1" i="0" u="none" strike="noStrike">
              <a:solidFill>
                <a:srgbClr val="333333"/>
              </a:solidFill>
              <a:effectLst/>
              <a:latin typeface="montserrat" pitchFamily="2" charset="77"/>
            </a:endParaRPr>
          </a:p>
          <a:p>
            <a:pPr algn="l"/>
            <a:r>
              <a:rPr lang="en-US" b="1" i="0" u="none" strike="noStrike">
                <a:solidFill>
                  <a:srgbClr val="333333"/>
                </a:solidFill>
                <a:effectLst/>
                <a:latin typeface="montserrat" pitchFamily="2" charset="77"/>
              </a:rPr>
              <a:t>Transforming the Health of our Community – Exceptional Care without Exception</a:t>
            </a:r>
          </a:p>
          <a:p>
            <a:endParaRPr lang="en-US"/>
          </a:p>
        </p:txBody>
      </p:sp>
      <p:sp>
        <p:nvSpPr>
          <p:cNvPr id="3" name="Text Placeholder 2">
            <a:extLst>
              <a:ext uri="{FF2B5EF4-FFF2-40B4-BE49-F238E27FC236}">
                <a16:creationId xmlns:a16="http://schemas.microsoft.com/office/drawing/2014/main" id="{C4527B5F-8EFB-8442-AFC0-7CE607683D5E}"/>
              </a:ext>
            </a:extLst>
          </p:cNvPr>
          <p:cNvSpPr>
            <a:spLocks noGrp="1"/>
          </p:cNvSpPr>
          <p:nvPr>
            <p:ph type="body" idx="2"/>
          </p:nvPr>
        </p:nvSpPr>
        <p:spPr/>
        <p:txBody>
          <a:bodyPr>
            <a:normAutofit/>
          </a:bodyPr>
          <a:lstStyle/>
          <a:p>
            <a:r>
              <a:rPr lang="en-US" sz="5400"/>
              <a:t>Our Mission </a:t>
            </a:r>
          </a:p>
        </p:txBody>
      </p:sp>
      <p:pic>
        <p:nvPicPr>
          <p:cNvPr id="1026" name="Picture 2" descr="What is community development ...">
            <a:extLst>
              <a:ext uri="{FF2B5EF4-FFF2-40B4-BE49-F238E27FC236}">
                <a16:creationId xmlns:a16="http://schemas.microsoft.com/office/drawing/2014/main" id="{5901E924-B490-E144-9CAE-691990444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9516" y="2586942"/>
            <a:ext cx="6203409" cy="3550773"/>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4">
            <a:extLst>
              <a:ext uri="{FF2B5EF4-FFF2-40B4-BE49-F238E27FC236}">
                <a16:creationId xmlns:a16="http://schemas.microsoft.com/office/drawing/2014/main" id="{78EF060A-1812-BB5D-C62A-6E0C2CD70C39}"/>
              </a:ext>
            </a:extLst>
          </p:cNvPr>
          <p:cNvSpPr/>
          <p:nvPr/>
        </p:nvSpPr>
        <p:spPr>
          <a:xfrm>
            <a:off x="9067800" y="7447068"/>
            <a:ext cx="8704493" cy="1354032"/>
          </a:xfrm>
          <a:custGeom>
            <a:avLst/>
            <a:gdLst/>
            <a:ahLst/>
            <a:cxnLst/>
            <a:rect l="l" t="t" r="r" b="b"/>
            <a:pathLst>
              <a:path w="8704493" h="1354032">
                <a:moveTo>
                  <a:pt x="0" y="0"/>
                </a:moveTo>
                <a:lnTo>
                  <a:pt x="8704493" y="0"/>
                </a:lnTo>
                <a:lnTo>
                  <a:pt x="8704493" y="1354033"/>
                </a:lnTo>
                <a:lnTo>
                  <a:pt x="0" y="135403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075706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B0649-BEE2-0D61-C6A8-F70C97B31D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484123-13B4-C2A8-03C7-3DBC08FF3CDA}"/>
              </a:ext>
            </a:extLst>
          </p:cNvPr>
          <p:cNvSpPr>
            <a:spLocks noGrp="1"/>
          </p:cNvSpPr>
          <p:nvPr>
            <p:ph type="title"/>
          </p:nvPr>
        </p:nvSpPr>
        <p:spPr>
          <a:xfrm>
            <a:off x="1257300" y="547689"/>
            <a:ext cx="15773400" cy="1988345"/>
          </a:xfrm>
        </p:spPr>
        <p:txBody>
          <a:bodyPr anchor="ctr">
            <a:normAutofit/>
          </a:bodyPr>
          <a:lstStyle/>
          <a:p>
            <a:r>
              <a:rPr lang="en-US" b="1"/>
              <a:t>We are grateful for many things! </a:t>
            </a:r>
          </a:p>
        </p:txBody>
      </p:sp>
      <p:sp>
        <p:nvSpPr>
          <p:cNvPr id="3" name="Content Placeholder 2">
            <a:extLst>
              <a:ext uri="{FF2B5EF4-FFF2-40B4-BE49-F238E27FC236}">
                <a16:creationId xmlns:a16="http://schemas.microsoft.com/office/drawing/2014/main" id="{469BDBE8-AADC-3C75-8E8C-B45B81375DA7}"/>
              </a:ext>
            </a:extLst>
          </p:cNvPr>
          <p:cNvSpPr>
            <a:spLocks noGrp="1"/>
          </p:cNvSpPr>
          <p:nvPr>
            <p:ph sz="half" idx="1"/>
          </p:nvPr>
        </p:nvSpPr>
        <p:spPr>
          <a:xfrm>
            <a:off x="1257300" y="2738437"/>
            <a:ext cx="7772400" cy="6527007"/>
          </a:xfrm>
        </p:spPr>
        <p:txBody>
          <a:bodyPr>
            <a:normAutofit/>
          </a:bodyPr>
          <a:lstStyle/>
          <a:p>
            <a:r>
              <a:rPr lang="en-US" sz="3900"/>
              <a:t>State legislature’s generous funding</a:t>
            </a:r>
          </a:p>
          <a:p>
            <a:r>
              <a:rPr lang="en-US" sz="3900"/>
              <a:t>Department of Human Services (DHS)</a:t>
            </a:r>
          </a:p>
          <a:p>
            <a:r>
              <a:rPr lang="en-US" sz="3900"/>
              <a:t>Hennepin Healthcare Foundation</a:t>
            </a:r>
          </a:p>
          <a:p>
            <a:r>
              <a:rPr lang="en-US" sz="3900"/>
              <a:t>Our spokes/learning communities</a:t>
            </a:r>
          </a:p>
          <a:p>
            <a:r>
              <a:rPr lang="en-US" sz="3900"/>
              <a:t>Our MN wide community of residents and patients</a:t>
            </a:r>
          </a:p>
          <a:p>
            <a:r>
              <a:rPr lang="en-US" sz="3900"/>
              <a:t>Our internal and external ECHO team members</a:t>
            </a:r>
          </a:p>
        </p:txBody>
      </p:sp>
      <p:pic>
        <p:nvPicPr>
          <p:cNvPr id="4" name="Picture 3">
            <a:extLst>
              <a:ext uri="{FF2B5EF4-FFF2-40B4-BE49-F238E27FC236}">
                <a16:creationId xmlns:a16="http://schemas.microsoft.com/office/drawing/2014/main" id="{258E0C72-BEF6-002A-F37D-23A3C5D21B9E}"/>
              </a:ext>
            </a:extLst>
          </p:cNvPr>
          <p:cNvPicPr>
            <a:picLocks noChangeAspect="1"/>
          </p:cNvPicPr>
          <p:nvPr/>
        </p:nvPicPr>
        <p:blipFill>
          <a:blip r:embed="rId3"/>
          <a:srcRect l="1150" r="1150"/>
          <a:stretch>
            <a:fillRect/>
          </a:stretch>
        </p:blipFill>
        <p:spPr>
          <a:xfrm>
            <a:off x="9258300" y="2819791"/>
            <a:ext cx="7772400" cy="6364298"/>
          </a:xfrm>
          <a:prstGeom prst="rect">
            <a:avLst/>
          </a:prstGeom>
          <a:noFill/>
        </p:spPr>
      </p:pic>
      <p:sp>
        <p:nvSpPr>
          <p:cNvPr id="9" name="Date Placeholder 4">
            <a:extLst>
              <a:ext uri="{FF2B5EF4-FFF2-40B4-BE49-F238E27FC236}">
                <a16:creationId xmlns:a16="http://schemas.microsoft.com/office/drawing/2014/main" id="{316BE84F-4957-1BDF-2C32-F9FC0714E390}"/>
              </a:ext>
            </a:extLst>
          </p:cNvPr>
          <p:cNvSpPr>
            <a:spLocks noGrp="1"/>
          </p:cNvSpPr>
          <p:nvPr>
            <p:ph type="dt" sz="half" idx="10"/>
          </p:nvPr>
        </p:nvSpPr>
        <p:spPr>
          <a:xfrm>
            <a:off x="1257300" y="9534527"/>
            <a:ext cx="4114800" cy="547688"/>
          </a:xfrm>
        </p:spPr>
        <p:txBody>
          <a:bodyPr/>
          <a:lstStyle/>
          <a:p>
            <a:pPr>
              <a:spcAft>
                <a:spcPts val="600"/>
              </a:spcAft>
            </a:pPr>
            <a:fld id="{15765FAD-0964-410E-9CF3-80138D9537DC}" type="datetime1">
              <a:rPr lang="en-US" smtClean="0"/>
              <a:pPr>
                <a:spcAft>
                  <a:spcPts val="600"/>
                </a:spcAft>
              </a:pPr>
              <a:t>2/28/2025</a:t>
            </a:fld>
            <a:endParaRPr lang="en-US"/>
          </a:p>
        </p:txBody>
      </p:sp>
      <p:sp>
        <p:nvSpPr>
          <p:cNvPr id="11" name="Footer Placeholder 5">
            <a:extLst>
              <a:ext uri="{FF2B5EF4-FFF2-40B4-BE49-F238E27FC236}">
                <a16:creationId xmlns:a16="http://schemas.microsoft.com/office/drawing/2014/main" id="{5C03F74A-B545-86DA-853C-A7CCD7C8B248}"/>
              </a:ext>
            </a:extLst>
          </p:cNvPr>
          <p:cNvSpPr>
            <a:spLocks noGrp="1"/>
          </p:cNvSpPr>
          <p:nvPr>
            <p:ph type="ftr" sz="quarter" idx="11"/>
          </p:nvPr>
        </p:nvSpPr>
        <p:spPr>
          <a:xfrm>
            <a:off x="6057900" y="9534527"/>
            <a:ext cx="6172200" cy="547688"/>
          </a:xfrm>
        </p:spPr>
        <p:txBody>
          <a:bodyPr/>
          <a:lstStyle/>
          <a:p>
            <a:endParaRPr lang="en-US"/>
          </a:p>
        </p:txBody>
      </p:sp>
      <p:sp>
        <p:nvSpPr>
          <p:cNvPr id="13" name="Slide Number Placeholder 6">
            <a:extLst>
              <a:ext uri="{FF2B5EF4-FFF2-40B4-BE49-F238E27FC236}">
                <a16:creationId xmlns:a16="http://schemas.microsoft.com/office/drawing/2014/main" id="{7AA4BDC1-B79C-AF64-492D-05D1B1133B56}"/>
              </a:ext>
            </a:extLst>
          </p:cNvPr>
          <p:cNvSpPr>
            <a:spLocks noGrp="1"/>
          </p:cNvSpPr>
          <p:nvPr>
            <p:ph type="sldNum" sz="quarter" idx="12"/>
          </p:nvPr>
        </p:nvSpPr>
        <p:spPr>
          <a:xfrm>
            <a:off x="12915900" y="9534527"/>
            <a:ext cx="4114800" cy="547688"/>
          </a:xfrm>
        </p:spPr>
        <p:txBody>
          <a:bodyPr/>
          <a:lstStyle/>
          <a:p>
            <a:pPr>
              <a:spcAft>
                <a:spcPts val="600"/>
              </a:spcAft>
            </a:pPr>
            <a:fld id="{063DA94E-5936-7C41-8B63-D8020E6F7926}" type="slidenum">
              <a:rPr lang="en-US" smtClean="0"/>
              <a:pPr>
                <a:spcAft>
                  <a:spcPts val="600"/>
                </a:spcAft>
              </a:pPr>
              <a:t>40</a:t>
            </a:fld>
            <a:endParaRPr lang="en-US"/>
          </a:p>
        </p:txBody>
      </p:sp>
    </p:spTree>
    <p:extLst>
      <p:ext uri="{BB962C8B-B14F-4D97-AF65-F5344CB8AC3E}">
        <p14:creationId xmlns:p14="http://schemas.microsoft.com/office/powerpoint/2010/main" val="13030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9910778"/>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3"/>
            <a:stretch>
              <a:fillRect t="-1531929" b="-1102351"/>
            </a:stretch>
          </a:blipFill>
        </p:spPr>
        <p:txBody>
          <a:bodyPr/>
          <a:lstStyle/>
          <a:p>
            <a:endParaRPr lang="en-US"/>
          </a:p>
        </p:txBody>
      </p:sp>
      <p:grpSp>
        <p:nvGrpSpPr>
          <p:cNvPr id="13" name="Group 4">
            <a:extLst>
              <a:ext uri="{FF2B5EF4-FFF2-40B4-BE49-F238E27FC236}">
                <a16:creationId xmlns:a16="http://schemas.microsoft.com/office/drawing/2014/main" id="{3DAAEFBF-7651-B759-1FFB-2AEE73C91AD0}"/>
              </a:ext>
            </a:extLst>
          </p:cNvPr>
          <p:cNvGrpSpPr/>
          <p:nvPr/>
        </p:nvGrpSpPr>
        <p:grpSpPr>
          <a:xfrm>
            <a:off x="724218" y="182559"/>
            <a:ext cx="12249150" cy="3613851"/>
            <a:chOff x="0" y="0"/>
            <a:chExt cx="16332201" cy="4818468"/>
          </a:xfrm>
        </p:grpSpPr>
        <p:grpSp>
          <p:nvGrpSpPr>
            <p:cNvPr id="14" name="Group 5">
              <a:extLst>
                <a:ext uri="{FF2B5EF4-FFF2-40B4-BE49-F238E27FC236}">
                  <a16:creationId xmlns:a16="http://schemas.microsoft.com/office/drawing/2014/main" id="{F7FB1EF4-7021-FC3D-37C9-64C22D4DBBF7}"/>
                </a:ext>
              </a:extLst>
            </p:cNvPr>
            <p:cNvGrpSpPr/>
            <p:nvPr/>
          </p:nvGrpSpPr>
          <p:grpSpPr>
            <a:xfrm>
              <a:off x="0" y="51406"/>
              <a:ext cx="6485027" cy="3751523"/>
              <a:chOff x="0" y="0"/>
              <a:chExt cx="1405037" cy="812800"/>
            </a:xfrm>
          </p:grpSpPr>
          <p:sp>
            <p:nvSpPr>
              <p:cNvPr id="18" name="Freeform 6">
                <a:extLst>
                  <a:ext uri="{FF2B5EF4-FFF2-40B4-BE49-F238E27FC236}">
                    <a16:creationId xmlns:a16="http://schemas.microsoft.com/office/drawing/2014/main" id="{5BDF666B-F1AD-199F-2C88-CA0353CD4375}"/>
                  </a:ext>
                </a:extLst>
              </p:cNvPr>
              <p:cNvSpPr/>
              <p:nvPr/>
            </p:nvSpPr>
            <p:spPr>
              <a:xfrm>
                <a:off x="0" y="0"/>
                <a:ext cx="1405037" cy="812800"/>
              </a:xfrm>
              <a:custGeom>
                <a:avLst/>
                <a:gdLst/>
                <a:ahLst/>
                <a:cxnLst/>
                <a:rect l="l" t="t" r="r" b="b"/>
                <a:pathLst>
                  <a:path w="1405037" h="812800">
                    <a:moveTo>
                      <a:pt x="0" y="0"/>
                    </a:moveTo>
                    <a:lnTo>
                      <a:pt x="1405037" y="0"/>
                    </a:lnTo>
                    <a:lnTo>
                      <a:pt x="1405037" y="812800"/>
                    </a:lnTo>
                    <a:lnTo>
                      <a:pt x="0" y="812800"/>
                    </a:lnTo>
                    <a:close/>
                  </a:path>
                </a:pathLst>
              </a:custGeom>
              <a:blipFill>
                <a:blip r:embed="rId4"/>
                <a:stretch>
                  <a:fillRect l="-4191" r="-4191"/>
                </a:stretch>
              </a:blipFill>
            </p:spPr>
            <p:txBody>
              <a:bodyPr/>
              <a:lstStyle/>
              <a:p>
                <a:endParaRPr lang="en-US"/>
              </a:p>
            </p:txBody>
          </p:sp>
        </p:grpSp>
        <p:grpSp>
          <p:nvGrpSpPr>
            <p:cNvPr id="15" name="Group 7">
              <a:extLst>
                <a:ext uri="{FF2B5EF4-FFF2-40B4-BE49-F238E27FC236}">
                  <a16:creationId xmlns:a16="http://schemas.microsoft.com/office/drawing/2014/main" id="{27C3F305-8FC1-CB07-52CD-4862845BC037}"/>
                </a:ext>
              </a:extLst>
            </p:cNvPr>
            <p:cNvGrpSpPr/>
            <p:nvPr/>
          </p:nvGrpSpPr>
          <p:grpSpPr>
            <a:xfrm>
              <a:off x="6561227" y="0"/>
              <a:ext cx="9770974" cy="3854335"/>
              <a:chOff x="0" y="0"/>
              <a:chExt cx="2060497" cy="812800"/>
            </a:xfrm>
          </p:grpSpPr>
          <p:sp>
            <p:nvSpPr>
              <p:cNvPr id="17" name="Freeform 8">
                <a:extLst>
                  <a:ext uri="{FF2B5EF4-FFF2-40B4-BE49-F238E27FC236}">
                    <a16:creationId xmlns:a16="http://schemas.microsoft.com/office/drawing/2014/main" id="{7EBE36D6-1BC4-A35E-84B0-A9B2A7BBA8EF}"/>
                  </a:ext>
                </a:extLst>
              </p:cNvPr>
              <p:cNvSpPr/>
              <p:nvPr/>
            </p:nvSpPr>
            <p:spPr>
              <a:xfrm>
                <a:off x="0" y="0"/>
                <a:ext cx="2060497" cy="812800"/>
              </a:xfrm>
              <a:custGeom>
                <a:avLst/>
                <a:gdLst/>
                <a:ahLst/>
                <a:cxnLst/>
                <a:rect l="l" t="t" r="r" b="b"/>
                <a:pathLst>
                  <a:path w="2060497" h="812800">
                    <a:moveTo>
                      <a:pt x="0" y="0"/>
                    </a:moveTo>
                    <a:lnTo>
                      <a:pt x="2060497" y="0"/>
                    </a:lnTo>
                    <a:lnTo>
                      <a:pt x="2060497" y="812800"/>
                    </a:lnTo>
                    <a:lnTo>
                      <a:pt x="0" y="812800"/>
                    </a:lnTo>
                    <a:close/>
                  </a:path>
                </a:pathLst>
              </a:custGeom>
              <a:blipFill>
                <a:blip r:embed="rId5"/>
                <a:stretch>
                  <a:fillRect l="-9277" r="-9277"/>
                </a:stretch>
              </a:blipFill>
            </p:spPr>
            <p:txBody>
              <a:bodyPr/>
              <a:lstStyle/>
              <a:p>
                <a:endParaRPr lang="en-US"/>
              </a:p>
            </p:txBody>
          </p:sp>
        </p:grpSp>
        <p:sp>
          <p:nvSpPr>
            <p:cNvPr id="16" name="TextBox 9">
              <a:extLst>
                <a:ext uri="{FF2B5EF4-FFF2-40B4-BE49-F238E27FC236}">
                  <a16:creationId xmlns:a16="http://schemas.microsoft.com/office/drawing/2014/main" id="{832CA574-A467-FC3F-AECB-F32FC403E50A}"/>
                </a:ext>
              </a:extLst>
            </p:cNvPr>
            <p:cNvSpPr txBox="1"/>
            <p:nvPr/>
          </p:nvSpPr>
          <p:spPr>
            <a:xfrm>
              <a:off x="0" y="3476203"/>
              <a:ext cx="6485027" cy="1342266"/>
            </a:xfrm>
            <a:prstGeom prst="rect">
              <a:avLst/>
            </a:prstGeom>
          </p:spPr>
          <p:txBody>
            <a:bodyPr lIns="0" tIns="0" rIns="0" bIns="0" rtlCol="0" anchor="t">
              <a:spAutoFit/>
            </a:bodyPr>
            <a:lstStyle/>
            <a:p>
              <a:pPr algn="ctr">
                <a:lnSpc>
                  <a:spcPts val="8401"/>
                </a:lnSpc>
              </a:pPr>
              <a:r>
                <a:rPr lang="en-US" sz="6001" b="1" dirty="0">
                  <a:solidFill>
                    <a:srgbClr val="000000"/>
                  </a:solidFill>
                  <a:latin typeface="Gotham Bold"/>
                  <a:ea typeface="Gotham Bold"/>
                  <a:cs typeface="Gotham Bold"/>
                  <a:sym typeface="Gotham Bold"/>
                </a:rPr>
                <a:t>MINNESOTA</a:t>
              </a:r>
            </a:p>
          </p:txBody>
        </p:sp>
      </p:grpSp>
      <p:pic>
        <p:nvPicPr>
          <p:cNvPr id="6" name="Picture 5" descr="A map of the state of minnesota&#10;&#10;AI-generated content may be incorrect.">
            <a:extLst>
              <a:ext uri="{FF2B5EF4-FFF2-40B4-BE49-F238E27FC236}">
                <a16:creationId xmlns:a16="http://schemas.microsoft.com/office/drawing/2014/main" id="{20A44FAF-1E09-48A1-60D0-E3B481969D83}"/>
              </a:ext>
            </a:extLst>
          </p:cNvPr>
          <p:cNvPicPr>
            <a:picLocks noChangeAspect="1"/>
          </p:cNvPicPr>
          <p:nvPr/>
        </p:nvPicPr>
        <p:blipFill>
          <a:blip r:embed="rId6"/>
          <a:srcRect r="4816"/>
          <a:stretch/>
        </p:blipFill>
        <p:spPr>
          <a:xfrm>
            <a:off x="12274338" y="2810599"/>
            <a:ext cx="6013662" cy="6867297"/>
          </a:xfrm>
          <a:prstGeom prst="rect">
            <a:avLst/>
          </a:prstGeom>
        </p:spPr>
      </p:pic>
      <p:sp>
        <p:nvSpPr>
          <p:cNvPr id="9" name="TextBox 8">
            <a:extLst>
              <a:ext uri="{FF2B5EF4-FFF2-40B4-BE49-F238E27FC236}">
                <a16:creationId xmlns:a16="http://schemas.microsoft.com/office/drawing/2014/main" id="{A21CD407-9732-7F13-E5F3-CC0732BCF0D9}"/>
              </a:ext>
            </a:extLst>
          </p:cNvPr>
          <p:cNvSpPr txBox="1"/>
          <p:nvPr/>
        </p:nvSpPr>
        <p:spPr>
          <a:xfrm>
            <a:off x="834190" y="4691081"/>
            <a:ext cx="10902435" cy="1938992"/>
          </a:xfrm>
          <a:prstGeom prst="rect">
            <a:avLst/>
          </a:prstGeom>
          <a:noFill/>
        </p:spPr>
        <p:txBody>
          <a:bodyPr wrap="square">
            <a:spAutoFit/>
          </a:bodyPr>
          <a:lstStyle/>
          <a:p>
            <a:r>
              <a:rPr kumimoji="0" lang="en-US" sz="6000" b="1" i="0" u="none" strike="noStrike" kern="1200" cap="none" spc="0" normalizeH="0" baseline="0" noProof="0" dirty="0">
                <a:ln>
                  <a:noFill/>
                </a:ln>
                <a:solidFill>
                  <a:prstClr val="black"/>
                </a:solidFill>
                <a:effectLst/>
                <a:uLnTx/>
                <a:uFillTx/>
                <a:latin typeface="Calibri Light" panose="020F0302020204030204"/>
                <a:ea typeface="+mj-ea"/>
                <a:cs typeface="+mj-cs"/>
              </a:rPr>
              <a:t>The 24 counties reached by Project ECHO Minnesota in 2024.</a:t>
            </a:r>
            <a:endParaRPr lang="en-US" sz="6000"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580FDC-9A83-5CE5-1629-89402C70772C}"/>
              </a:ext>
            </a:extLst>
          </p:cNvPr>
          <p:cNvSpPr>
            <a:spLocks noGrp="1"/>
          </p:cNvSpPr>
          <p:nvPr>
            <p:ph type="dt" sz="half" idx="10"/>
          </p:nvPr>
        </p:nvSpPr>
        <p:spPr/>
        <p:txBody>
          <a:bodyPr/>
          <a:lstStyle/>
          <a:p>
            <a:fld id="{355869AB-02CC-4E51-B333-11A5B803A220}" type="datetime1">
              <a:rPr lang="en-US" smtClean="0"/>
              <a:t>2/28/2025</a:t>
            </a:fld>
            <a:endParaRPr lang="en-US"/>
          </a:p>
        </p:txBody>
      </p:sp>
      <p:sp>
        <p:nvSpPr>
          <p:cNvPr id="3" name="Footer Placeholder 2">
            <a:extLst>
              <a:ext uri="{FF2B5EF4-FFF2-40B4-BE49-F238E27FC236}">
                <a16:creationId xmlns:a16="http://schemas.microsoft.com/office/drawing/2014/main" id="{F36B3EC4-D062-81AF-2CB5-F95C946A96F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76D979C7-317E-8EA9-9486-BB55D692A590}"/>
              </a:ext>
            </a:extLst>
          </p:cNvPr>
          <p:cNvSpPr>
            <a:spLocks noGrp="1"/>
          </p:cNvSpPr>
          <p:nvPr>
            <p:ph type="sldNum" sz="quarter" idx="12"/>
          </p:nvPr>
        </p:nvSpPr>
        <p:spPr/>
        <p:txBody>
          <a:bodyPr/>
          <a:lstStyle/>
          <a:p>
            <a:fld id="{063DA94E-5936-7C41-8B63-D8020E6F7926}" type="slidenum">
              <a:rPr lang="en-US" smtClean="0"/>
              <a:pPr/>
              <a:t>42</a:t>
            </a:fld>
            <a:endParaRPr lang="en-US"/>
          </a:p>
        </p:txBody>
      </p:sp>
      <p:sp>
        <p:nvSpPr>
          <p:cNvPr id="6" name="TextBox 16">
            <a:extLst>
              <a:ext uri="{FF2B5EF4-FFF2-40B4-BE49-F238E27FC236}">
                <a16:creationId xmlns:a16="http://schemas.microsoft.com/office/drawing/2014/main" id="{73CE1CF1-B130-C1B3-2A3D-B785875E1D7E}"/>
              </a:ext>
            </a:extLst>
          </p:cNvPr>
          <p:cNvSpPr txBox="1"/>
          <p:nvPr/>
        </p:nvSpPr>
        <p:spPr>
          <a:xfrm>
            <a:off x="724218" y="7457654"/>
            <a:ext cx="6379455" cy="2106731"/>
          </a:xfrm>
          <a:prstGeom prst="rect">
            <a:avLst/>
          </a:prstGeom>
        </p:spPr>
        <p:txBody>
          <a:bodyPr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ts val="4199"/>
              </a:lnSpc>
            </a:pPr>
            <a:r>
              <a:rPr lang="en-US" sz="2950" spc="179" dirty="0" err="1">
                <a:latin typeface="Open Sauce"/>
                <a:ea typeface="Open Sauce"/>
                <a:cs typeface="Open Sauce"/>
                <a:sym typeface="Open Sauce"/>
              </a:rPr>
              <a:t>catherine.justice@hcmed.org</a:t>
            </a:r>
            <a:endParaRPr lang="en-US" sz="2950" spc="179" dirty="0">
              <a:latin typeface="Open Sauce"/>
              <a:ea typeface="Open Sauce"/>
              <a:cs typeface="Open Sauce"/>
            </a:endParaRPr>
          </a:p>
          <a:p>
            <a:pPr algn="l">
              <a:lnSpc>
                <a:spcPts val="4199"/>
              </a:lnSpc>
            </a:pPr>
            <a:r>
              <a:rPr lang="en-US" sz="2950" spc="179" dirty="0" err="1">
                <a:latin typeface="Open Sauce"/>
                <a:ea typeface="Open Sauce"/>
                <a:cs typeface="Open Sauce"/>
                <a:sym typeface="Open Sauce"/>
              </a:rPr>
              <a:t>arti.prasad@hcmed.org</a:t>
            </a:r>
            <a:endParaRPr lang="en-US" sz="2950" spc="179" dirty="0">
              <a:latin typeface="Open Sauce"/>
              <a:ea typeface="Open Sauce"/>
              <a:cs typeface="Open Sauce"/>
            </a:endParaRPr>
          </a:p>
          <a:p>
            <a:pPr algn="l">
              <a:lnSpc>
                <a:spcPts val="4199"/>
              </a:lnSpc>
            </a:pPr>
            <a:r>
              <a:rPr lang="en-US" sz="2950" spc="179" dirty="0" err="1">
                <a:latin typeface="Open Sauce"/>
                <a:ea typeface="Open Sauce"/>
                <a:cs typeface="Open Sauce"/>
                <a:sym typeface="Open Sauce"/>
              </a:rPr>
              <a:t>susan.haddow@hcmed.org</a:t>
            </a:r>
            <a:endParaRPr lang="en-US" sz="2950" spc="179" dirty="0">
              <a:latin typeface="Open Sauce"/>
              <a:ea typeface="Open Sauce"/>
              <a:cs typeface="Open Sauce"/>
            </a:endParaRPr>
          </a:p>
          <a:p>
            <a:pPr marL="0" lvl="1" indent="0" algn="l">
              <a:lnSpc>
                <a:spcPts val="4199"/>
              </a:lnSpc>
              <a:spcBef>
                <a:spcPct val="0"/>
              </a:spcBef>
            </a:pPr>
            <a:r>
              <a:rPr lang="en-US" sz="2950" spc="179" dirty="0" err="1">
                <a:latin typeface="Open Sauce"/>
                <a:ea typeface="Open Sauce"/>
                <a:cs typeface="Open Sauce"/>
                <a:sym typeface="Open Sauce"/>
              </a:rPr>
              <a:t>kate.shafto@hcmed.org</a:t>
            </a:r>
            <a:endParaRPr lang="en-US" sz="2950" spc="179" dirty="0">
              <a:latin typeface="Open Sauce"/>
              <a:ea typeface="Open Sauce"/>
              <a:cs typeface="Open Sauce"/>
            </a:endParaRPr>
          </a:p>
        </p:txBody>
      </p:sp>
      <p:pic>
        <p:nvPicPr>
          <p:cNvPr id="7" name="Picture 6">
            <a:extLst>
              <a:ext uri="{FF2B5EF4-FFF2-40B4-BE49-F238E27FC236}">
                <a16:creationId xmlns:a16="http://schemas.microsoft.com/office/drawing/2014/main" id="{E8722241-B85C-DD8C-4484-126B340CB027}"/>
              </a:ext>
            </a:extLst>
          </p:cNvPr>
          <p:cNvPicPr>
            <a:picLocks noChangeAspect="1"/>
          </p:cNvPicPr>
          <p:nvPr/>
        </p:nvPicPr>
        <p:blipFill>
          <a:blip r:embed="rId3"/>
          <a:srcRect l="1150" r="1150"/>
          <a:stretch>
            <a:fillRect/>
          </a:stretch>
        </p:blipFill>
        <p:spPr>
          <a:xfrm>
            <a:off x="0" y="0"/>
            <a:ext cx="7772400" cy="6364298"/>
          </a:xfrm>
          <a:prstGeom prst="rect">
            <a:avLst/>
          </a:prstGeom>
          <a:noFill/>
        </p:spPr>
      </p:pic>
      <p:pic>
        <p:nvPicPr>
          <p:cNvPr id="3076" name="Picture 4" descr="say &quot;thank you&quot; in Norwegian ...">
            <a:extLst>
              <a:ext uri="{FF2B5EF4-FFF2-40B4-BE49-F238E27FC236}">
                <a16:creationId xmlns:a16="http://schemas.microsoft.com/office/drawing/2014/main" id="{6F0F6BA6-DEF7-9B92-40CF-2A490A3848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71539" y="816493"/>
            <a:ext cx="8088722" cy="25151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ffective Questioning Techniques - IEEE ...">
            <a:extLst>
              <a:ext uri="{FF2B5EF4-FFF2-40B4-BE49-F238E27FC236}">
                <a16:creationId xmlns:a16="http://schemas.microsoft.com/office/drawing/2014/main" id="{DE4D1307-A017-D81A-4606-9AFAD2FA6B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12532" y="4447750"/>
            <a:ext cx="6823461" cy="4108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8145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BD5FFA3-D8B8-8FB2-6AFC-CB19C0225B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D5BE03-9C63-CAA3-6C43-56309441373C}"/>
              </a:ext>
            </a:extLst>
          </p:cNvPr>
          <p:cNvSpPr>
            <a:spLocks noGrp="1"/>
          </p:cNvSpPr>
          <p:nvPr>
            <p:ph type="title"/>
          </p:nvPr>
        </p:nvSpPr>
        <p:spPr>
          <a:xfrm>
            <a:off x="9898175" y="1256282"/>
            <a:ext cx="7477220" cy="4735620"/>
          </a:xfrm>
          <a:noFill/>
        </p:spPr>
        <p:txBody>
          <a:bodyPr vert="horz" lIns="137160" tIns="68580" rIns="137160" bIns="68580" rtlCol="0" anchor="b">
            <a:normAutofit fontScale="90000"/>
          </a:bodyPr>
          <a:lstStyle/>
          <a:p>
            <a:r>
              <a:rPr lang="en-US" sz="7800" dirty="0"/>
              <a:t>The 24 counties reached by HHS Project ECHO Minnesota in 2024.</a:t>
            </a:r>
          </a:p>
        </p:txBody>
      </p:sp>
      <p:pic>
        <p:nvPicPr>
          <p:cNvPr id="3" name="Picture 2" descr="A map of the state of minnesota&#10;&#10;AI-generated content may be incorrect.">
            <a:extLst>
              <a:ext uri="{FF2B5EF4-FFF2-40B4-BE49-F238E27FC236}">
                <a16:creationId xmlns:a16="http://schemas.microsoft.com/office/drawing/2014/main" id="{14D6AE7F-10AF-4645-540E-E8E062F78814}"/>
              </a:ext>
            </a:extLst>
          </p:cNvPr>
          <p:cNvPicPr>
            <a:picLocks noChangeAspect="1"/>
          </p:cNvPicPr>
          <p:nvPr/>
        </p:nvPicPr>
        <p:blipFill>
          <a:blip r:embed="rId2"/>
          <a:srcRect r="4816"/>
          <a:stretch/>
        </p:blipFill>
        <p:spPr>
          <a:xfrm>
            <a:off x="2" y="15"/>
            <a:ext cx="9008268" cy="10286985"/>
          </a:xfrm>
          <a:prstGeom prst="rect">
            <a:avLst/>
          </a:prstGeom>
        </p:spPr>
      </p:pic>
      <p:sp>
        <p:nvSpPr>
          <p:cNvPr id="4" name="TextBox 3">
            <a:extLst>
              <a:ext uri="{FF2B5EF4-FFF2-40B4-BE49-F238E27FC236}">
                <a16:creationId xmlns:a16="http://schemas.microsoft.com/office/drawing/2014/main" id="{F5EBBF0C-8217-9193-F5EA-F9AB5AE89278}"/>
              </a:ext>
            </a:extLst>
          </p:cNvPr>
          <p:cNvSpPr txBox="1"/>
          <p:nvPr/>
        </p:nvSpPr>
        <p:spPr>
          <a:xfrm>
            <a:off x="9409340" y="6327323"/>
            <a:ext cx="8450034" cy="2631490"/>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r>
              <a:rPr lang="en-US" sz="2700"/>
              <a:t>The map includes the following ECHO programs: Integrative Pain Care (IPC), Trauma-Informed Care &amp; Health Equity (TIC&amp;HE), Perinatal Substance Use (PSU), Minnesota Community Collaboration on Viral Hepatitis, and Integrated Opioid and Addiction Care (</a:t>
            </a:r>
            <a:r>
              <a:rPr lang="en-US" sz="2700" err="1"/>
              <a:t>IOaAC</a:t>
            </a:r>
            <a:r>
              <a:rPr lang="en-US" sz="2700"/>
              <a:t>) from January 1st – December 31st, 2024</a:t>
            </a:r>
          </a:p>
        </p:txBody>
      </p:sp>
    </p:spTree>
    <p:extLst>
      <p:ext uri="{BB962C8B-B14F-4D97-AF65-F5344CB8AC3E}">
        <p14:creationId xmlns:p14="http://schemas.microsoft.com/office/powerpoint/2010/main" val="1365069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455ACF2-39AB-BE30-6D8C-0A94978104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76C745-4F28-0E68-B334-478150BEDE5B}"/>
              </a:ext>
            </a:extLst>
          </p:cNvPr>
          <p:cNvSpPr>
            <a:spLocks noGrp="1"/>
          </p:cNvSpPr>
          <p:nvPr>
            <p:ph type="title"/>
          </p:nvPr>
        </p:nvSpPr>
        <p:spPr>
          <a:xfrm>
            <a:off x="444600" y="987999"/>
            <a:ext cx="8273757" cy="2221992"/>
          </a:xfrm>
        </p:spPr>
        <p:txBody>
          <a:bodyPr vert="horz" lIns="137160" tIns="68580" rIns="137160" bIns="68580" rtlCol="0" anchor="b">
            <a:normAutofit/>
          </a:bodyPr>
          <a:lstStyle/>
          <a:p>
            <a:r>
              <a:rPr lang="en-US" sz="6000"/>
              <a:t>Integrative Pain Care (IPC) ECHO</a:t>
            </a:r>
          </a:p>
        </p:txBody>
      </p:sp>
      <p:sp>
        <p:nvSpPr>
          <p:cNvPr id="4" name="Text Placeholder 3">
            <a:extLst>
              <a:ext uri="{FF2B5EF4-FFF2-40B4-BE49-F238E27FC236}">
                <a16:creationId xmlns:a16="http://schemas.microsoft.com/office/drawing/2014/main" id="{5759DE39-FEB1-B5E2-8C33-8A5A7AAB66AA}"/>
              </a:ext>
            </a:extLst>
          </p:cNvPr>
          <p:cNvSpPr>
            <a:spLocks noGrp="1"/>
          </p:cNvSpPr>
          <p:nvPr>
            <p:ph type="body" sz="half" idx="2"/>
          </p:nvPr>
        </p:nvSpPr>
        <p:spPr>
          <a:xfrm>
            <a:off x="946404" y="3991356"/>
            <a:ext cx="7228332" cy="5321808"/>
          </a:xfrm>
        </p:spPr>
        <p:txBody>
          <a:bodyPr vert="horz" lIns="137160" tIns="68580" rIns="137160" bIns="68580" rtlCol="0" anchor="t">
            <a:normAutofit/>
          </a:bodyPr>
          <a:lstStyle/>
          <a:p>
            <a:r>
              <a:rPr lang="en-US" sz="3300"/>
              <a:t>Breakdown of IPC Attendees by County for 2024:</a:t>
            </a:r>
            <a:endParaRPr lang="en-US"/>
          </a:p>
          <a:p>
            <a:pPr marL="428625" indent="-342900">
              <a:buFont typeface="Arial" panose="020B0604020202020204" pitchFamily="34" charset="0"/>
              <a:buChar char="•"/>
            </a:pPr>
            <a:r>
              <a:rPr lang="en-US" sz="3300"/>
              <a:t>Douglas County: 1 attendee</a:t>
            </a:r>
          </a:p>
          <a:p>
            <a:pPr marL="428625" indent="-342900">
              <a:buFont typeface="Arial" panose="020B0604020202020204" pitchFamily="34" charset="0"/>
              <a:buChar char="•"/>
            </a:pPr>
            <a:r>
              <a:rPr lang="en-US" sz="3300"/>
              <a:t>Hennepin County: 50 attendees</a:t>
            </a:r>
          </a:p>
          <a:p>
            <a:pPr marL="428625" indent="-342900">
              <a:buFont typeface="Arial" panose="020B0604020202020204" pitchFamily="34" charset="0"/>
              <a:buChar char="•"/>
            </a:pPr>
            <a:r>
              <a:rPr lang="en-US" sz="3300"/>
              <a:t>Kanabec County: 1 attendee</a:t>
            </a:r>
          </a:p>
          <a:p>
            <a:pPr marL="428625" indent="-342900">
              <a:buFont typeface="Arial" panose="020B0604020202020204" pitchFamily="34" charset="0"/>
              <a:buChar char="•"/>
            </a:pPr>
            <a:r>
              <a:rPr lang="en-US" sz="3300"/>
              <a:t>Ramsey County: 3 attendees</a:t>
            </a:r>
          </a:p>
          <a:p>
            <a:pPr marL="428625" indent="-342900">
              <a:buFont typeface="Arial" panose="020B0604020202020204" pitchFamily="34" charset="0"/>
              <a:buChar char="•"/>
            </a:pPr>
            <a:r>
              <a:rPr lang="en-US" sz="3300"/>
              <a:t>St. Louis County: 2 attendees</a:t>
            </a:r>
          </a:p>
          <a:p>
            <a:pPr marL="428625" indent="-342900">
              <a:buFont typeface="Arial" panose="020B0604020202020204" pitchFamily="34" charset="0"/>
              <a:buChar char="•"/>
            </a:pPr>
            <a:r>
              <a:rPr lang="en-US" sz="3300"/>
              <a:t>Wadena County: 2 attendees</a:t>
            </a:r>
          </a:p>
          <a:p>
            <a:pPr marL="428625" indent="-342900">
              <a:buFont typeface="Arial" panose="020B0604020202020204" pitchFamily="34" charset="0"/>
              <a:buChar char="•"/>
            </a:pPr>
            <a:endParaRPr lang="en-US" sz="3300"/>
          </a:p>
          <a:p>
            <a:pPr marL="428625" indent="-342900">
              <a:buFont typeface="Arial" panose="020B0604020202020204" pitchFamily="34" charset="0"/>
              <a:buChar char="•"/>
            </a:pPr>
            <a:endParaRPr lang="en-US" sz="3300"/>
          </a:p>
          <a:p>
            <a:pPr marL="428625" indent="-342900">
              <a:buFont typeface="Arial" panose="020B0604020202020204" pitchFamily="34" charset="0"/>
              <a:buChar char="•"/>
            </a:pPr>
            <a:endParaRPr lang="en-US" sz="3300"/>
          </a:p>
          <a:p>
            <a:pPr marL="428625" indent="-342900">
              <a:buFont typeface="Arial" panose="020B0604020202020204" pitchFamily="34" charset="0"/>
              <a:buChar char="•"/>
            </a:pPr>
            <a:endParaRPr lang="en-US" sz="3300"/>
          </a:p>
        </p:txBody>
      </p:sp>
      <p:pic>
        <p:nvPicPr>
          <p:cNvPr id="5" name="Picture 4" descr="A map of minnesota with red squares&#10;&#10;AI-generated content may be incorrect.">
            <a:extLst>
              <a:ext uri="{FF2B5EF4-FFF2-40B4-BE49-F238E27FC236}">
                <a16:creationId xmlns:a16="http://schemas.microsoft.com/office/drawing/2014/main" id="{876D5450-3E24-4845-BA37-383615ECBF1B}"/>
              </a:ext>
            </a:extLst>
          </p:cNvPr>
          <p:cNvPicPr>
            <a:picLocks noChangeAspect="1"/>
          </p:cNvPicPr>
          <p:nvPr/>
        </p:nvPicPr>
        <p:blipFill>
          <a:blip r:embed="rId3"/>
          <a:srcRect l="4865" t="1382" r="1351" b="1081"/>
          <a:stretch/>
        </p:blipFill>
        <p:spPr>
          <a:xfrm>
            <a:off x="9139541" y="221352"/>
            <a:ext cx="8847711" cy="9858234"/>
          </a:xfrm>
          <a:prstGeom prst="rect">
            <a:avLst/>
          </a:prstGeom>
        </p:spPr>
      </p:pic>
      <p:sp>
        <p:nvSpPr>
          <p:cNvPr id="6" name="TextBox 5">
            <a:extLst>
              <a:ext uri="{FF2B5EF4-FFF2-40B4-BE49-F238E27FC236}">
                <a16:creationId xmlns:a16="http://schemas.microsoft.com/office/drawing/2014/main" id="{553852EC-ACFA-2FA7-4B03-410B296D1BE8}"/>
              </a:ext>
            </a:extLst>
          </p:cNvPr>
          <p:cNvSpPr txBox="1"/>
          <p:nvPr/>
        </p:nvSpPr>
        <p:spPr>
          <a:xfrm>
            <a:off x="274320" y="9875521"/>
            <a:ext cx="6888480" cy="415498"/>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spcAft>
                <a:spcPts val="900"/>
              </a:spcAft>
            </a:pPr>
            <a:r>
              <a:rPr lang="en-US"/>
              <a:t>SOURCE: </a:t>
            </a:r>
            <a:r>
              <a:rPr lang="en-US" i="1">
                <a:ea typeface="+mn-lt"/>
                <a:cs typeface="+mn-lt"/>
              </a:rPr>
              <a:t>All teach, all learn</a:t>
            </a:r>
            <a:r>
              <a:rPr lang="en-US">
                <a:ea typeface="+mn-lt"/>
                <a:cs typeface="+mn-lt"/>
              </a:rPr>
              <a:t>. </a:t>
            </a:r>
            <a:r>
              <a:rPr lang="en-US" err="1">
                <a:ea typeface="+mn-lt"/>
                <a:cs typeface="+mn-lt"/>
              </a:rPr>
              <a:t>iECHO</a:t>
            </a:r>
            <a:r>
              <a:rPr lang="en-US">
                <a:ea typeface="+mn-lt"/>
                <a:cs typeface="+mn-lt"/>
              </a:rPr>
              <a:t>. (n.d.). </a:t>
            </a:r>
            <a:r>
              <a:rPr lang="en-US">
                <a:ea typeface="+mn-lt"/>
                <a:cs typeface="+mn-lt"/>
                <a:hlinkClick r:id="rId4"/>
              </a:rPr>
              <a:t>https://iecho.org/home</a:t>
            </a:r>
            <a:endParaRPr lang="en-US">
              <a:ea typeface="+mn-lt"/>
              <a:cs typeface="+mn-lt"/>
            </a:endParaRPr>
          </a:p>
        </p:txBody>
      </p:sp>
    </p:spTree>
    <p:extLst>
      <p:ext uri="{BB962C8B-B14F-4D97-AF65-F5344CB8AC3E}">
        <p14:creationId xmlns:p14="http://schemas.microsoft.com/office/powerpoint/2010/main" val="1978477222"/>
      </p:ext>
    </p:extLst>
  </p:cSld>
  <p:clrMapOvr>
    <a:masterClrMapping/>
  </p:clrMapOvr>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ECBA77E-E33B-7CD1-1365-0F884008B7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287B24-8554-8857-E8FA-909DD40F6C9D}"/>
              </a:ext>
            </a:extLst>
          </p:cNvPr>
          <p:cNvSpPr>
            <a:spLocks noGrp="1"/>
          </p:cNvSpPr>
          <p:nvPr>
            <p:ph type="title"/>
          </p:nvPr>
        </p:nvSpPr>
        <p:spPr>
          <a:xfrm>
            <a:off x="277331" y="1099511"/>
            <a:ext cx="8092551" cy="2221992"/>
          </a:xfrm>
        </p:spPr>
        <p:txBody>
          <a:bodyPr vert="horz" lIns="137160" tIns="68580" rIns="137160" bIns="68580" rtlCol="0" anchor="b">
            <a:noAutofit/>
          </a:bodyPr>
          <a:lstStyle/>
          <a:p>
            <a:r>
              <a:rPr lang="en-US" sz="6000"/>
              <a:t>Trauma-Informed Care and Health Equity (TIC) ECHO</a:t>
            </a:r>
          </a:p>
        </p:txBody>
      </p:sp>
      <p:sp>
        <p:nvSpPr>
          <p:cNvPr id="4" name="Text Placeholder 3">
            <a:extLst>
              <a:ext uri="{FF2B5EF4-FFF2-40B4-BE49-F238E27FC236}">
                <a16:creationId xmlns:a16="http://schemas.microsoft.com/office/drawing/2014/main" id="{3CA4F01E-E64A-4855-0CD6-07657F22F619}"/>
              </a:ext>
            </a:extLst>
          </p:cNvPr>
          <p:cNvSpPr>
            <a:spLocks noGrp="1"/>
          </p:cNvSpPr>
          <p:nvPr>
            <p:ph type="body" sz="half" idx="2"/>
          </p:nvPr>
        </p:nvSpPr>
        <p:spPr>
          <a:xfrm>
            <a:off x="946404" y="3991356"/>
            <a:ext cx="7228332" cy="5321808"/>
          </a:xfrm>
        </p:spPr>
        <p:txBody>
          <a:bodyPr vert="horz" lIns="137160" tIns="68580" rIns="137160" bIns="68580" rtlCol="0" anchor="t">
            <a:normAutofit/>
          </a:bodyPr>
          <a:lstStyle/>
          <a:p>
            <a:r>
              <a:rPr lang="en-US" sz="3300"/>
              <a:t>Breakdown of TIC Attendees by County for 2024:</a:t>
            </a:r>
            <a:endParaRPr lang="en-US"/>
          </a:p>
          <a:p>
            <a:pPr marL="428625" indent="-342900">
              <a:buFont typeface="Arial" panose="020B0604020202020204" pitchFamily="34" charset="0"/>
              <a:buChar char="•"/>
            </a:pPr>
            <a:r>
              <a:rPr lang="en-US" sz="3300"/>
              <a:t>Anoka County: 4 attendees</a:t>
            </a:r>
          </a:p>
          <a:p>
            <a:pPr marL="428625" indent="-342900">
              <a:buFont typeface="Arial" panose="020B0604020202020204" pitchFamily="34" charset="0"/>
              <a:buChar char="•"/>
            </a:pPr>
            <a:r>
              <a:rPr lang="en-US" sz="3300"/>
              <a:t>Hennepin County: 64 attendees</a:t>
            </a:r>
          </a:p>
          <a:p>
            <a:pPr marL="428625" indent="-342900">
              <a:buFont typeface="Arial" panose="020B0604020202020204" pitchFamily="34" charset="0"/>
              <a:buChar char="•"/>
            </a:pPr>
            <a:r>
              <a:rPr lang="en-US" sz="3300"/>
              <a:t>Polk County: 1 attendee</a:t>
            </a:r>
          </a:p>
          <a:p>
            <a:pPr marL="428625" indent="-342900">
              <a:buFont typeface="Arial" panose="020B0604020202020204" pitchFamily="34" charset="0"/>
              <a:buChar char="•"/>
            </a:pPr>
            <a:r>
              <a:rPr lang="en-US" sz="3300"/>
              <a:t>Ramsey County: 4 attendees</a:t>
            </a:r>
          </a:p>
          <a:p>
            <a:pPr marL="428625" indent="-342900">
              <a:buFont typeface="Arial" panose="020B0604020202020204" pitchFamily="34" charset="0"/>
              <a:buChar char="•"/>
            </a:pPr>
            <a:r>
              <a:rPr lang="en-US" sz="3300"/>
              <a:t>St. Louis County: 2 attendees</a:t>
            </a:r>
          </a:p>
        </p:txBody>
      </p:sp>
      <p:pic>
        <p:nvPicPr>
          <p:cNvPr id="3" name="Picture 2" descr="A map of minnesota with red squares&#10;&#10;AI-generated content may be incorrect.">
            <a:extLst>
              <a:ext uri="{FF2B5EF4-FFF2-40B4-BE49-F238E27FC236}">
                <a16:creationId xmlns:a16="http://schemas.microsoft.com/office/drawing/2014/main" id="{EA3ADB16-BE5B-390D-357D-A1C358228D12}"/>
              </a:ext>
            </a:extLst>
          </p:cNvPr>
          <p:cNvPicPr>
            <a:picLocks noChangeAspect="1"/>
          </p:cNvPicPr>
          <p:nvPr/>
        </p:nvPicPr>
        <p:blipFill>
          <a:blip r:embed="rId3"/>
          <a:srcRect r="-145" b="1183"/>
          <a:stretch/>
        </p:blipFill>
        <p:spPr>
          <a:xfrm>
            <a:off x="8591012" y="2275"/>
            <a:ext cx="9275519" cy="10087742"/>
          </a:xfrm>
          <a:prstGeom prst="rect">
            <a:avLst/>
          </a:prstGeom>
        </p:spPr>
      </p:pic>
      <p:sp>
        <p:nvSpPr>
          <p:cNvPr id="6" name="TextBox 5">
            <a:extLst>
              <a:ext uri="{FF2B5EF4-FFF2-40B4-BE49-F238E27FC236}">
                <a16:creationId xmlns:a16="http://schemas.microsoft.com/office/drawing/2014/main" id="{553F3630-E3C7-5F49-88EA-7AA847CF541B}"/>
              </a:ext>
            </a:extLst>
          </p:cNvPr>
          <p:cNvSpPr txBox="1"/>
          <p:nvPr/>
        </p:nvSpPr>
        <p:spPr>
          <a:xfrm>
            <a:off x="274320" y="9875521"/>
            <a:ext cx="6888480" cy="415498"/>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spcAft>
                <a:spcPts val="900"/>
              </a:spcAft>
            </a:pPr>
            <a:r>
              <a:rPr lang="en-US"/>
              <a:t>SOURCE: </a:t>
            </a:r>
            <a:r>
              <a:rPr lang="en-US" i="1">
                <a:ea typeface="+mn-lt"/>
                <a:cs typeface="+mn-lt"/>
              </a:rPr>
              <a:t>All teach, all learn</a:t>
            </a:r>
            <a:r>
              <a:rPr lang="en-US">
                <a:ea typeface="+mn-lt"/>
                <a:cs typeface="+mn-lt"/>
              </a:rPr>
              <a:t>. </a:t>
            </a:r>
            <a:r>
              <a:rPr lang="en-US" err="1">
                <a:ea typeface="+mn-lt"/>
                <a:cs typeface="+mn-lt"/>
              </a:rPr>
              <a:t>iECHO</a:t>
            </a:r>
            <a:r>
              <a:rPr lang="en-US">
                <a:ea typeface="+mn-lt"/>
                <a:cs typeface="+mn-lt"/>
              </a:rPr>
              <a:t>. (n.d.). </a:t>
            </a:r>
            <a:r>
              <a:rPr lang="en-US">
                <a:ea typeface="+mn-lt"/>
                <a:cs typeface="+mn-lt"/>
                <a:hlinkClick r:id="rId4"/>
              </a:rPr>
              <a:t>https://iecho.org/home</a:t>
            </a:r>
            <a:endParaRPr lang="en-US">
              <a:ea typeface="+mn-lt"/>
              <a:cs typeface="+mn-lt"/>
            </a:endParaRPr>
          </a:p>
        </p:txBody>
      </p:sp>
    </p:spTree>
    <p:extLst>
      <p:ext uri="{BB962C8B-B14F-4D97-AF65-F5344CB8AC3E}">
        <p14:creationId xmlns:p14="http://schemas.microsoft.com/office/powerpoint/2010/main" val="954884852"/>
      </p:ext>
    </p:extLst>
  </p:cSld>
  <p:clrMapOvr>
    <a:masterClrMapping/>
  </p:clrMapOvr>
  <p:extLst>
    <p:ext uri="{6950BFC3-D8DA-4A85-94F7-54DA5524770B}">
      <p188:commentRel xmlns:p188="http://schemas.microsoft.com/office/powerpoint/2018/8/main" r:id="rId2"/>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0" y="3"/>
            <a:ext cx="17771807" cy="1610831"/>
          </a:xfrm>
        </p:spPr>
        <p:txBody>
          <a:bodyPr>
            <a:normAutofit/>
          </a:bodyPr>
          <a:lstStyle/>
          <a:p>
            <a:r>
              <a:rPr lang="en-US">
                <a:latin typeface="Gill Sans MT"/>
              </a:rPr>
              <a:t>Lessons learned at Project ECHO</a:t>
            </a:r>
          </a:p>
        </p:txBody>
      </p:sp>
      <p:sp>
        <p:nvSpPr>
          <p:cNvPr id="7" name="Text Placeholder 6"/>
          <p:cNvSpPr>
            <a:spLocks noGrp="1"/>
          </p:cNvSpPr>
          <p:nvPr>
            <p:ph type="body" sz="quarter" idx="16"/>
          </p:nvPr>
        </p:nvSpPr>
        <p:spPr>
          <a:xfrm>
            <a:off x="256675" y="1648709"/>
            <a:ext cx="6909665" cy="757130"/>
          </a:xfrm>
        </p:spPr>
        <p:txBody>
          <a:bodyPr>
            <a:spAutoFit/>
          </a:bodyPr>
          <a:lstStyle/>
          <a:p>
            <a:r>
              <a:rPr lang="en-US" sz="4800" b="1"/>
              <a:t>Problems</a:t>
            </a:r>
          </a:p>
        </p:txBody>
      </p:sp>
      <p:sp>
        <p:nvSpPr>
          <p:cNvPr id="8" name="Text Placeholder 7"/>
          <p:cNvSpPr>
            <a:spLocks noGrp="1"/>
          </p:cNvSpPr>
          <p:nvPr>
            <p:ph type="body" sz="quarter" idx="19"/>
          </p:nvPr>
        </p:nvSpPr>
        <p:spPr>
          <a:xfrm>
            <a:off x="11282094" y="2976064"/>
            <a:ext cx="6909665" cy="757130"/>
          </a:xfrm>
        </p:spPr>
        <p:txBody>
          <a:bodyPr>
            <a:spAutoFit/>
          </a:bodyPr>
          <a:lstStyle/>
          <a:p>
            <a:r>
              <a:rPr lang="en-US" sz="4800" b="1"/>
              <a:t>Successful replications</a:t>
            </a:r>
          </a:p>
        </p:txBody>
      </p:sp>
      <p:sp>
        <p:nvSpPr>
          <p:cNvPr id="9" name="Text Placeholder 8"/>
          <p:cNvSpPr>
            <a:spLocks noGrp="1"/>
          </p:cNvSpPr>
          <p:nvPr>
            <p:ph type="body" sz="quarter" idx="20"/>
          </p:nvPr>
        </p:nvSpPr>
        <p:spPr>
          <a:xfrm>
            <a:off x="257612" y="2559873"/>
            <a:ext cx="6313604" cy="7740581"/>
          </a:xfrm>
        </p:spPr>
        <p:txBody>
          <a:bodyPr wrap="square">
            <a:spAutoFit/>
          </a:bodyPr>
          <a:lstStyle/>
          <a:p>
            <a:pPr>
              <a:spcBef>
                <a:spcPts val="600"/>
              </a:spcBef>
            </a:pPr>
            <a:r>
              <a:rPr lang="en-US" sz="3300">
                <a:solidFill>
                  <a:srgbClr val="1C344D"/>
                </a:solidFill>
              </a:rPr>
              <a:t>Not following the ECHO Model </a:t>
            </a:r>
          </a:p>
          <a:p>
            <a:pPr>
              <a:spcBef>
                <a:spcPts val="600"/>
              </a:spcBef>
            </a:pPr>
            <a:r>
              <a:rPr lang="en-US" sz="3300">
                <a:solidFill>
                  <a:srgbClr val="1C344D"/>
                </a:solidFill>
              </a:rPr>
              <a:t>Presuming ECHO is just curbside consultation instead of educational capacity building</a:t>
            </a:r>
          </a:p>
          <a:p>
            <a:pPr>
              <a:spcBef>
                <a:spcPts val="600"/>
              </a:spcBef>
            </a:pPr>
            <a:r>
              <a:rPr lang="en-US" sz="3300">
                <a:solidFill>
                  <a:srgbClr val="1C344D"/>
                </a:solidFill>
              </a:rPr>
              <a:t>Presuming ECHO is easy</a:t>
            </a:r>
          </a:p>
          <a:p>
            <a:pPr>
              <a:spcBef>
                <a:spcPts val="600"/>
              </a:spcBef>
            </a:pPr>
            <a:r>
              <a:rPr lang="en-US" sz="3300">
                <a:solidFill>
                  <a:srgbClr val="1C344D"/>
                </a:solidFill>
              </a:rPr>
              <a:t>Assuming superiority over primary care or generalists</a:t>
            </a:r>
          </a:p>
          <a:p>
            <a:pPr>
              <a:spcBef>
                <a:spcPts val="600"/>
              </a:spcBef>
            </a:pPr>
            <a:r>
              <a:rPr lang="en-US" sz="3300">
                <a:solidFill>
                  <a:srgbClr val="1C344D"/>
                </a:solidFill>
              </a:rPr>
              <a:t>Assuming that collegiality occurs without effort</a:t>
            </a:r>
          </a:p>
          <a:p>
            <a:pPr>
              <a:spcBef>
                <a:spcPts val="600"/>
              </a:spcBef>
            </a:pPr>
            <a:r>
              <a:rPr lang="en-US" sz="3300">
                <a:solidFill>
                  <a:srgbClr val="1C344D"/>
                </a:solidFill>
              </a:rPr>
              <a:t>Being inaccessible to partners</a:t>
            </a:r>
          </a:p>
          <a:p>
            <a:pPr>
              <a:spcBef>
                <a:spcPts val="600"/>
              </a:spcBef>
            </a:pPr>
            <a:r>
              <a:rPr lang="en-US" sz="3300">
                <a:solidFill>
                  <a:srgbClr val="1C344D"/>
                </a:solidFill>
              </a:rPr>
              <a:t>Not optimizing videoconferencing connectivity, or user support</a:t>
            </a:r>
          </a:p>
          <a:p>
            <a:pPr>
              <a:spcBef>
                <a:spcPts val="600"/>
              </a:spcBef>
            </a:pPr>
            <a:r>
              <a:rPr lang="en-US" sz="3300">
                <a:solidFill>
                  <a:srgbClr val="1C344D"/>
                </a:solidFill>
              </a:rPr>
              <a:t>Not engaging interdisciplinary team</a:t>
            </a:r>
          </a:p>
        </p:txBody>
      </p:sp>
      <p:sp>
        <p:nvSpPr>
          <p:cNvPr id="10" name="Text Placeholder 9"/>
          <p:cNvSpPr>
            <a:spLocks noGrp="1"/>
          </p:cNvSpPr>
          <p:nvPr>
            <p:ph type="body" sz="quarter" idx="21"/>
          </p:nvPr>
        </p:nvSpPr>
        <p:spPr>
          <a:xfrm>
            <a:off x="10380697" y="3733483"/>
            <a:ext cx="7900838" cy="4459682"/>
          </a:xfrm>
        </p:spPr>
        <p:txBody>
          <a:bodyPr wrap="square">
            <a:spAutoFit/>
          </a:bodyPr>
          <a:lstStyle/>
          <a:p>
            <a:r>
              <a:rPr lang="en-US" sz="3300">
                <a:solidFill>
                  <a:srgbClr val="1C344D"/>
                </a:solidFill>
              </a:rPr>
              <a:t>Face to face relationships are crucial before technology is introduced</a:t>
            </a:r>
          </a:p>
          <a:p>
            <a:r>
              <a:rPr lang="en-US" sz="3300">
                <a:solidFill>
                  <a:srgbClr val="1C344D"/>
                </a:solidFill>
              </a:rPr>
              <a:t>Get technical assistance from experienced ECHO clinicians </a:t>
            </a:r>
          </a:p>
          <a:p>
            <a:r>
              <a:rPr lang="en-US" sz="3300">
                <a:solidFill>
                  <a:srgbClr val="1C344D"/>
                </a:solidFill>
              </a:rPr>
              <a:t>Careful planning for the desired outcomes</a:t>
            </a:r>
          </a:p>
          <a:p>
            <a:r>
              <a:rPr lang="en-US" sz="3300">
                <a:solidFill>
                  <a:srgbClr val="1C344D"/>
                </a:solidFill>
              </a:rPr>
              <a:t>Don’t depend on philanthropy: look for third-party (insurance) payers and government revenue sources.</a:t>
            </a:r>
          </a:p>
        </p:txBody>
      </p:sp>
      <p:sp>
        <p:nvSpPr>
          <p:cNvPr id="11" name="Footer Placeholder 1"/>
          <p:cNvSpPr txBox="1">
            <a:spLocks/>
          </p:cNvSpPr>
          <p:nvPr/>
        </p:nvSpPr>
        <p:spPr>
          <a:xfrm>
            <a:off x="7352524" y="9669780"/>
            <a:ext cx="3582956" cy="61722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100">
                <a:solidFill>
                  <a:srgbClr val="1C344D"/>
                </a:solidFill>
                <a:latin typeface="Calibri" panose="020F0502020204030204"/>
              </a:rPr>
              <a:t>Copyright 2017 Project ECHO®</a:t>
            </a:r>
          </a:p>
        </p:txBody>
      </p:sp>
    </p:spTree>
    <p:custDataLst>
      <p:tags r:id="rId1"/>
    </p:custDataLst>
    <p:extLst>
      <p:ext uri="{BB962C8B-B14F-4D97-AF65-F5344CB8AC3E}">
        <p14:creationId xmlns:p14="http://schemas.microsoft.com/office/powerpoint/2010/main" val="28158800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0" y="20589"/>
            <a:ext cx="18288000" cy="1569660"/>
          </a:xfrm>
        </p:spPr>
        <p:txBody>
          <a:bodyPr vert="horz" anchor="ctr" anchorCtr="1">
            <a:spAutoFit/>
          </a:bodyPr>
          <a:lstStyle/>
          <a:p>
            <a:pPr>
              <a:lnSpc>
                <a:spcPct val="80000"/>
              </a:lnSpc>
              <a:spcBef>
                <a:spcPts val="0"/>
              </a:spcBef>
            </a:pPr>
            <a:r>
              <a:rPr lang="en-US" sz="6000"/>
              <a:t>ECHO Secrets of Success: </a:t>
            </a:r>
          </a:p>
          <a:p>
            <a:pPr>
              <a:lnSpc>
                <a:spcPct val="80000"/>
              </a:lnSpc>
              <a:spcBef>
                <a:spcPts val="0"/>
              </a:spcBef>
            </a:pPr>
            <a:r>
              <a:rPr lang="en-US" sz="6000"/>
              <a:t>Pick the Right Champions/Facilitators</a:t>
            </a:r>
          </a:p>
        </p:txBody>
      </p:sp>
      <p:sp>
        <p:nvSpPr>
          <p:cNvPr id="5" name="Text Placeholder 4"/>
          <p:cNvSpPr>
            <a:spLocks noGrp="1"/>
          </p:cNvSpPr>
          <p:nvPr>
            <p:ph type="body" sz="quarter" idx="20"/>
          </p:nvPr>
        </p:nvSpPr>
        <p:spPr>
          <a:xfrm>
            <a:off x="277663" y="4199914"/>
            <a:ext cx="17732678" cy="3941079"/>
          </a:xfrm>
        </p:spPr>
        <p:txBody>
          <a:bodyPr>
            <a:spAutoFit/>
          </a:bodyPr>
          <a:lstStyle/>
          <a:p>
            <a:pPr marL="0" indent="0" algn="ctr">
              <a:buNone/>
            </a:pPr>
            <a:r>
              <a:rPr lang="en-US" sz="6600" b="1">
                <a:solidFill>
                  <a:srgbClr val="1C344D"/>
                </a:solidFill>
              </a:rPr>
              <a:t>Transformational Learning REQUIRES Transformational Leadership: choose your mentors and SME’s carefully </a:t>
            </a:r>
          </a:p>
          <a:p>
            <a:pPr marL="0" indent="0" algn="ctr">
              <a:buNone/>
            </a:pPr>
            <a:r>
              <a:rPr lang="en-US" sz="6600" b="1">
                <a:solidFill>
                  <a:srgbClr val="C00000"/>
                </a:solidFill>
              </a:rPr>
              <a:t>Get good help and Train them well!</a:t>
            </a:r>
          </a:p>
        </p:txBody>
      </p:sp>
      <p:sp>
        <p:nvSpPr>
          <p:cNvPr id="6" name="Footer Placeholder 1"/>
          <p:cNvSpPr txBox="1">
            <a:spLocks/>
          </p:cNvSpPr>
          <p:nvPr/>
        </p:nvSpPr>
        <p:spPr>
          <a:xfrm>
            <a:off x="7352524" y="9669780"/>
            <a:ext cx="3582956" cy="61722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100">
                <a:solidFill>
                  <a:srgbClr val="1C344D"/>
                </a:solidFill>
                <a:latin typeface="Calibri" panose="020F0502020204030204"/>
              </a:rPr>
              <a:t>Copyright 2017 Project ECHO®</a:t>
            </a:r>
          </a:p>
        </p:txBody>
      </p:sp>
    </p:spTree>
    <p:custDataLst>
      <p:tags r:id="rId1"/>
    </p:custDataLst>
    <p:extLst>
      <p:ext uri="{BB962C8B-B14F-4D97-AF65-F5344CB8AC3E}">
        <p14:creationId xmlns:p14="http://schemas.microsoft.com/office/powerpoint/2010/main" val="2193706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0" y="16330"/>
            <a:ext cx="18288000" cy="1610831"/>
          </a:xfrm>
        </p:spPr>
        <p:txBody>
          <a:bodyPr anchor="ctr">
            <a:normAutofit fontScale="85000" lnSpcReduction="10000"/>
          </a:bodyPr>
          <a:lstStyle/>
          <a:p>
            <a:pPr>
              <a:lnSpc>
                <a:spcPct val="80000"/>
              </a:lnSpc>
              <a:spcBef>
                <a:spcPts val="0"/>
              </a:spcBef>
            </a:pPr>
            <a:r>
              <a:rPr lang="en-US" sz="6000"/>
              <a:t>ECHO Secrets of Success:</a:t>
            </a:r>
          </a:p>
          <a:p>
            <a:pPr>
              <a:lnSpc>
                <a:spcPct val="80000"/>
              </a:lnSpc>
              <a:spcBef>
                <a:spcPts val="0"/>
              </a:spcBef>
            </a:pPr>
            <a:r>
              <a:rPr lang="en-US" sz="6000"/>
              <a:t> Always focus on the needs of your learners/participants</a:t>
            </a:r>
          </a:p>
        </p:txBody>
      </p:sp>
      <p:sp>
        <p:nvSpPr>
          <p:cNvPr id="5" name="Text Placeholder 4"/>
          <p:cNvSpPr>
            <a:spLocks noGrp="1"/>
          </p:cNvSpPr>
          <p:nvPr>
            <p:ph type="body" sz="quarter" idx="20"/>
          </p:nvPr>
        </p:nvSpPr>
        <p:spPr>
          <a:xfrm>
            <a:off x="277663" y="3742865"/>
            <a:ext cx="17732678" cy="4662815"/>
          </a:xfrm>
        </p:spPr>
        <p:txBody>
          <a:bodyPr>
            <a:spAutoFit/>
          </a:bodyPr>
          <a:lstStyle/>
          <a:p>
            <a:pPr marL="0" indent="0" algn="ctr">
              <a:buNone/>
            </a:pPr>
            <a:r>
              <a:rPr lang="en-US" sz="6600">
                <a:solidFill>
                  <a:srgbClr val="1C344D"/>
                </a:solidFill>
              </a:rPr>
              <a:t>The objective of the ECHO model is to create workforce multiplication and capacity building, with all team members working at the top of their game and the height of their scope of practice.</a:t>
            </a:r>
            <a:endParaRPr lang="en-US" sz="5400">
              <a:solidFill>
                <a:srgbClr val="1C344D"/>
              </a:solidFill>
            </a:endParaRPr>
          </a:p>
        </p:txBody>
      </p:sp>
      <p:sp>
        <p:nvSpPr>
          <p:cNvPr id="6" name="Footer Placeholder 1"/>
          <p:cNvSpPr txBox="1">
            <a:spLocks/>
          </p:cNvSpPr>
          <p:nvPr/>
        </p:nvSpPr>
        <p:spPr>
          <a:xfrm>
            <a:off x="7352524" y="9669780"/>
            <a:ext cx="3582956" cy="617220"/>
          </a:xfrm>
          <a:prstGeom prst="rect">
            <a:avLst/>
          </a:prstGeom>
        </p:spPr>
        <p:txBody>
          <a:bodyPr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2100">
                <a:solidFill>
                  <a:srgbClr val="1C344D"/>
                </a:solidFill>
                <a:latin typeface="Calibri" panose="020F0502020204030204"/>
              </a:rPr>
              <a:t>Copyright 2017 Project ECHO®</a:t>
            </a:r>
          </a:p>
        </p:txBody>
      </p:sp>
    </p:spTree>
    <p:custDataLst>
      <p:tags r:id="rId1"/>
    </p:custDataLst>
    <p:extLst>
      <p:ext uri="{BB962C8B-B14F-4D97-AF65-F5344CB8AC3E}">
        <p14:creationId xmlns:p14="http://schemas.microsoft.com/office/powerpoint/2010/main" val="1660687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0" y="4"/>
            <a:ext cx="18288000" cy="1713845"/>
          </a:xfrm>
        </p:spPr>
        <p:txBody>
          <a:bodyPr/>
          <a:lstStyle/>
          <a:p>
            <a:r>
              <a:rPr lang="en-US" sz="6000"/>
              <a:t>ECHO creates value for Patients</a:t>
            </a:r>
          </a:p>
        </p:txBody>
      </p:sp>
      <p:sp>
        <p:nvSpPr>
          <p:cNvPr id="6" name="Text Placeholder 5"/>
          <p:cNvSpPr>
            <a:spLocks noGrp="1"/>
          </p:cNvSpPr>
          <p:nvPr>
            <p:ph type="body" sz="quarter" idx="20"/>
          </p:nvPr>
        </p:nvSpPr>
        <p:spPr>
          <a:xfrm>
            <a:off x="277663" y="1713848"/>
            <a:ext cx="17732678" cy="7806753"/>
          </a:xfrm>
        </p:spPr>
        <p:txBody>
          <a:bodyPr>
            <a:spAutoFit/>
          </a:bodyPr>
          <a:lstStyle/>
          <a:p>
            <a:pPr>
              <a:spcBef>
                <a:spcPts val="900"/>
              </a:spcBef>
              <a:spcAft>
                <a:spcPts val="1800"/>
              </a:spcAft>
            </a:pPr>
            <a:r>
              <a:rPr lang="en-US" sz="4800">
                <a:solidFill>
                  <a:srgbClr val="1C344D"/>
                </a:solidFill>
              </a:rPr>
              <a:t>Less travel, saves money</a:t>
            </a:r>
          </a:p>
          <a:p>
            <a:pPr>
              <a:spcBef>
                <a:spcPts val="900"/>
              </a:spcBef>
              <a:spcAft>
                <a:spcPts val="1800"/>
              </a:spcAft>
            </a:pPr>
            <a:r>
              <a:rPr lang="en-US" sz="4800">
                <a:solidFill>
                  <a:srgbClr val="1C344D"/>
                </a:solidFill>
              </a:rPr>
              <a:t>Less travel, less impact on family and work life</a:t>
            </a:r>
          </a:p>
          <a:p>
            <a:pPr>
              <a:spcBef>
                <a:spcPts val="900"/>
              </a:spcBef>
              <a:spcAft>
                <a:spcPts val="1800"/>
              </a:spcAft>
            </a:pPr>
            <a:r>
              <a:rPr lang="en-US" sz="4800">
                <a:solidFill>
                  <a:srgbClr val="1C344D"/>
                </a:solidFill>
              </a:rPr>
              <a:t>If undocumented, may avoid interception on US highways (back roads always take much longer)</a:t>
            </a:r>
          </a:p>
          <a:p>
            <a:pPr>
              <a:spcBef>
                <a:spcPts val="900"/>
              </a:spcBef>
              <a:spcAft>
                <a:spcPts val="1800"/>
              </a:spcAft>
            </a:pPr>
            <a:r>
              <a:rPr lang="en-US" sz="4800">
                <a:solidFill>
                  <a:srgbClr val="1C344D"/>
                </a:solidFill>
              </a:rPr>
              <a:t>Patient gets care from a provider they know and trust</a:t>
            </a:r>
          </a:p>
          <a:p>
            <a:pPr>
              <a:spcBef>
                <a:spcPts val="900"/>
              </a:spcBef>
              <a:spcAft>
                <a:spcPts val="1800"/>
              </a:spcAft>
            </a:pPr>
            <a:r>
              <a:rPr lang="en-US" sz="4800">
                <a:solidFill>
                  <a:srgbClr val="1C344D"/>
                </a:solidFill>
              </a:rPr>
              <a:t>More direct route to “right care, right place, right time” creates improved outcomes, improved quality of life, reduced pain and anxiety, reduced downstream complications</a:t>
            </a:r>
          </a:p>
          <a:p>
            <a:pPr>
              <a:spcBef>
                <a:spcPts val="900"/>
              </a:spcBef>
              <a:spcAft>
                <a:spcPts val="1800"/>
              </a:spcAft>
            </a:pPr>
            <a:r>
              <a:rPr lang="en-US" sz="4800">
                <a:solidFill>
                  <a:srgbClr val="1C344D"/>
                </a:solidFill>
              </a:rPr>
              <a:t>Few visits to specialists saves co-pay and insurance fees</a:t>
            </a:r>
            <a:endParaRPr lang="en-US" sz="3600"/>
          </a:p>
        </p:txBody>
      </p:sp>
      <p:sp>
        <p:nvSpPr>
          <p:cNvPr id="7" name="Footer Placeholder 1"/>
          <p:cNvSpPr txBox="1">
            <a:spLocks/>
          </p:cNvSpPr>
          <p:nvPr/>
        </p:nvSpPr>
        <p:spPr>
          <a:xfrm>
            <a:off x="7352524" y="9669780"/>
            <a:ext cx="3582956" cy="617220"/>
          </a:xfrm>
          <a:prstGeom prst="rect">
            <a:avLst/>
          </a:prstGeom>
        </p:spPr>
        <p:txBody>
          <a:bodyPr anchor="ct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r>
              <a:rPr lang="en-US" sz="2100">
                <a:solidFill>
                  <a:srgbClr val="1C344D"/>
                </a:solidFill>
                <a:latin typeface="Calibri" panose="020F0502020204030204"/>
              </a:rPr>
              <a:t>Copyright 2017 Project ECHO®</a:t>
            </a:r>
          </a:p>
        </p:txBody>
      </p:sp>
    </p:spTree>
    <p:custDataLst>
      <p:tags r:id="rId1"/>
    </p:custDataLst>
    <p:extLst>
      <p:ext uri="{BB962C8B-B14F-4D97-AF65-F5344CB8AC3E}">
        <p14:creationId xmlns:p14="http://schemas.microsoft.com/office/powerpoint/2010/main" val="725227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545AC-D2C3-15A6-9525-BE01BA296F62}"/>
              </a:ext>
            </a:extLst>
          </p:cNvPr>
          <p:cNvSpPr>
            <a:spLocks noGrp="1"/>
          </p:cNvSpPr>
          <p:nvPr>
            <p:ph type="title"/>
          </p:nvPr>
        </p:nvSpPr>
        <p:spPr/>
        <p:txBody>
          <a:bodyPr>
            <a:normAutofit/>
          </a:bodyPr>
          <a:lstStyle/>
          <a:p>
            <a:r>
              <a:rPr lang="en-US" sz="5400" b="1">
                <a:solidFill>
                  <a:schemeClr val="accent3">
                    <a:lumMod val="49000"/>
                  </a:schemeClr>
                </a:solidFill>
                <a:latin typeface="Calibri"/>
                <a:ea typeface="Calibri"/>
                <a:cs typeface="Calibri"/>
              </a:rPr>
              <a:t>Objectives</a:t>
            </a:r>
          </a:p>
        </p:txBody>
      </p:sp>
      <p:sp>
        <p:nvSpPr>
          <p:cNvPr id="3" name="Content Placeholder 2">
            <a:extLst>
              <a:ext uri="{FF2B5EF4-FFF2-40B4-BE49-F238E27FC236}">
                <a16:creationId xmlns:a16="http://schemas.microsoft.com/office/drawing/2014/main" id="{F440EAAD-3235-3E10-29D9-FE50A9310CDD}"/>
              </a:ext>
            </a:extLst>
          </p:cNvPr>
          <p:cNvSpPr>
            <a:spLocks noGrp="1"/>
          </p:cNvSpPr>
          <p:nvPr>
            <p:ph idx="1"/>
          </p:nvPr>
        </p:nvSpPr>
        <p:spPr/>
        <p:txBody>
          <a:bodyPr>
            <a:normAutofit/>
          </a:bodyPr>
          <a:lstStyle/>
          <a:p>
            <a:r>
              <a:rPr lang="en-US" sz="5400"/>
              <a:t>Understand the “All Teach, All Learn” Project ECHO Model ​</a:t>
            </a:r>
          </a:p>
          <a:p>
            <a:r>
              <a:rPr lang="en-US" sz="5400"/>
              <a:t>Explore how Project ECHO has the potential to increase access to Integrative Medicine in rural and other underserved areas and populations  ​</a:t>
            </a:r>
          </a:p>
          <a:p>
            <a:r>
              <a:rPr lang="en-US" sz="5400"/>
              <a:t>Experientially and collaboratively plan the design and implementation of an Integrative Health-themed Project ECHO ​</a:t>
            </a:r>
          </a:p>
        </p:txBody>
      </p:sp>
      <p:sp>
        <p:nvSpPr>
          <p:cNvPr id="4" name="Date Placeholder 3">
            <a:extLst>
              <a:ext uri="{FF2B5EF4-FFF2-40B4-BE49-F238E27FC236}">
                <a16:creationId xmlns:a16="http://schemas.microsoft.com/office/drawing/2014/main" id="{F6997E51-F53E-5B23-63FE-6D22565858E7}"/>
              </a:ext>
            </a:extLst>
          </p:cNvPr>
          <p:cNvSpPr>
            <a:spLocks noGrp="1"/>
          </p:cNvSpPr>
          <p:nvPr>
            <p:ph type="dt" sz="half" idx="10"/>
          </p:nvPr>
        </p:nvSpPr>
        <p:spPr/>
        <p:txBody>
          <a:bodyPr/>
          <a:lstStyle/>
          <a:p>
            <a:fld id="{B190455B-FF01-4113-8FFA-0F0B357726CB}" type="datetime1">
              <a:rPr lang="en-US" smtClean="0"/>
              <a:t>2/28/2025</a:t>
            </a:fld>
            <a:endParaRPr lang="en-US"/>
          </a:p>
        </p:txBody>
      </p:sp>
      <p:sp>
        <p:nvSpPr>
          <p:cNvPr id="5" name="Footer Placeholder 4">
            <a:extLst>
              <a:ext uri="{FF2B5EF4-FFF2-40B4-BE49-F238E27FC236}">
                <a16:creationId xmlns:a16="http://schemas.microsoft.com/office/drawing/2014/main" id="{DD7CF021-DBB9-5970-B4E9-44D373789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F544DD-C786-5DB4-E1FA-3144871D1E56}"/>
              </a:ext>
            </a:extLst>
          </p:cNvPr>
          <p:cNvSpPr>
            <a:spLocks noGrp="1"/>
          </p:cNvSpPr>
          <p:nvPr>
            <p:ph type="sldNum" sz="quarter" idx="12"/>
          </p:nvPr>
        </p:nvSpPr>
        <p:spPr/>
        <p:txBody>
          <a:bodyPr/>
          <a:lstStyle/>
          <a:p>
            <a:fld id="{063DA94E-5936-7C41-8B63-D8020E6F7926}" type="slidenum">
              <a:rPr lang="en-US" smtClean="0"/>
              <a:pPr/>
              <a:t>5</a:t>
            </a:fld>
            <a:endParaRPr lang="en-US"/>
          </a:p>
        </p:txBody>
      </p:sp>
      <p:grpSp>
        <p:nvGrpSpPr>
          <p:cNvPr id="7" name="Group 2">
            <a:extLst>
              <a:ext uri="{FF2B5EF4-FFF2-40B4-BE49-F238E27FC236}">
                <a16:creationId xmlns:a16="http://schemas.microsoft.com/office/drawing/2014/main" id="{67F852CC-EDD7-9CA0-0D81-185E244FDFFE}"/>
              </a:ext>
            </a:extLst>
          </p:cNvPr>
          <p:cNvGrpSpPr/>
          <p:nvPr/>
        </p:nvGrpSpPr>
        <p:grpSpPr>
          <a:xfrm>
            <a:off x="15621000" y="155208"/>
            <a:ext cx="2443806" cy="2168892"/>
            <a:chOff x="0" y="0"/>
            <a:chExt cx="6734432" cy="5514400"/>
          </a:xfrm>
        </p:grpSpPr>
        <p:pic>
          <p:nvPicPr>
            <p:cNvPr id="8" name="Picture 3">
              <a:extLst>
                <a:ext uri="{FF2B5EF4-FFF2-40B4-BE49-F238E27FC236}">
                  <a16:creationId xmlns:a16="http://schemas.microsoft.com/office/drawing/2014/main" id="{3FE9312C-3A04-5883-B2BD-58A941C7EED8}"/>
                </a:ext>
              </a:extLst>
            </p:cNvPr>
            <p:cNvPicPr>
              <a:picLocks noChangeAspect="1"/>
            </p:cNvPicPr>
            <p:nvPr/>
          </p:nvPicPr>
          <p:blipFill>
            <a:blip r:embed="rId3"/>
            <a:srcRect l="1150" r="1150"/>
            <a:stretch>
              <a:fillRect/>
            </a:stretch>
          </p:blipFill>
          <p:spPr>
            <a:xfrm>
              <a:off x="0" y="0"/>
              <a:ext cx="6734432" cy="5514400"/>
            </a:xfrm>
            <a:prstGeom prst="rect">
              <a:avLst/>
            </a:prstGeom>
          </p:spPr>
        </p:pic>
      </p:grpSp>
    </p:spTree>
    <p:extLst>
      <p:ext uri="{BB962C8B-B14F-4D97-AF65-F5344CB8AC3E}">
        <p14:creationId xmlns:p14="http://schemas.microsoft.com/office/powerpoint/2010/main" val="38027341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0" y="4"/>
            <a:ext cx="18288000" cy="1610831"/>
          </a:xfrm>
        </p:spPr>
        <p:txBody>
          <a:bodyPr/>
          <a:lstStyle/>
          <a:p>
            <a:r>
              <a:rPr lang="en-US"/>
              <a:t>ECHO creates value for the Community </a:t>
            </a:r>
          </a:p>
        </p:txBody>
      </p:sp>
      <p:sp>
        <p:nvSpPr>
          <p:cNvPr id="6" name="Text Placeholder 5"/>
          <p:cNvSpPr>
            <a:spLocks noGrp="1"/>
          </p:cNvSpPr>
          <p:nvPr>
            <p:ph type="body" sz="quarter" idx="20"/>
          </p:nvPr>
        </p:nvSpPr>
        <p:spPr>
          <a:xfrm>
            <a:off x="277663" y="2219370"/>
            <a:ext cx="17732678" cy="6795707"/>
          </a:xfrm>
        </p:spPr>
        <p:txBody>
          <a:bodyPr>
            <a:spAutoFit/>
          </a:bodyPr>
          <a:lstStyle/>
          <a:p>
            <a:pPr>
              <a:spcBef>
                <a:spcPts val="900"/>
              </a:spcBef>
              <a:spcAft>
                <a:spcPts val="1800"/>
              </a:spcAft>
            </a:pPr>
            <a:r>
              <a:rPr lang="en-US" sz="4800">
                <a:solidFill>
                  <a:srgbClr val="1C344D"/>
                </a:solidFill>
              </a:rPr>
              <a:t>Healthcare dollars spend in the community, not elsewhere</a:t>
            </a:r>
          </a:p>
          <a:p>
            <a:pPr>
              <a:spcBef>
                <a:spcPts val="900"/>
              </a:spcBef>
              <a:spcAft>
                <a:spcPts val="1800"/>
              </a:spcAft>
            </a:pPr>
            <a:r>
              <a:rPr lang="en-US" sz="4800">
                <a:solidFill>
                  <a:srgbClr val="1C344D"/>
                </a:solidFill>
              </a:rPr>
              <a:t>Reduced impact on workforce, days missed, etc.</a:t>
            </a:r>
          </a:p>
          <a:p>
            <a:pPr>
              <a:spcBef>
                <a:spcPts val="900"/>
              </a:spcBef>
              <a:spcAft>
                <a:spcPts val="1800"/>
              </a:spcAft>
            </a:pPr>
            <a:r>
              <a:rPr lang="en-US" sz="4800">
                <a:solidFill>
                  <a:srgbClr val="1C344D"/>
                </a:solidFill>
              </a:rPr>
              <a:t>Sense that a community is less isolated and “can take care of its own people and its own problems using its own resources.”</a:t>
            </a:r>
          </a:p>
          <a:p>
            <a:pPr>
              <a:spcBef>
                <a:spcPts val="900"/>
              </a:spcBef>
              <a:spcAft>
                <a:spcPts val="1800"/>
              </a:spcAft>
            </a:pPr>
            <a:r>
              <a:rPr lang="en-US" sz="4800">
                <a:solidFill>
                  <a:srgbClr val="1C344D"/>
                </a:solidFill>
              </a:rPr>
              <a:t>Ability to provide specialty care in a small town attracts businesses, doctors, etc.</a:t>
            </a:r>
          </a:p>
          <a:p>
            <a:pPr>
              <a:spcBef>
                <a:spcPts val="900"/>
              </a:spcBef>
              <a:spcAft>
                <a:spcPts val="1800"/>
              </a:spcAft>
            </a:pPr>
            <a:r>
              <a:rPr lang="en-US" sz="4800">
                <a:solidFill>
                  <a:srgbClr val="1C344D"/>
                </a:solidFill>
              </a:rPr>
              <a:t>Reduced turnover at clinic is a powerful stabilizing force for a community</a:t>
            </a:r>
            <a:endParaRPr lang="en-US" sz="3600"/>
          </a:p>
        </p:txBody>
      </p:sp>
      <p:sp>
        <p:nvSpPr>
          <p:cNvPr id="7" name="Footer Placeholder 1"/>
          <p:cNvSpPr txBox="1">
            <a:spLocks/>
          </p:cNvSpPr>
          <p:nvPr/>
        </p:nvSpPr>
        <p:spPr>
          <a:xfrm>
            <a:off x="7352524" y="9669780"/>
            <a:ext cx="3582956" cy="617220"/>
          </a:xfrm>
          <a:prstGeom prst="rect">
            <a:avLst/>
          </a:prstGeom>
        </p:spPr>
        <p:txBody>
          <a:bodyPr anchor="ct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r>
              <a:rPr lang="en-US" sz="2100">
                <a:solidFill>
                  <a:srgbClr val="1C344D"/>
                </a:solidFill>
                <a:latin typeface="Calibri" panose="020F0502020204030204"/>
              </a:rPr>
              <a:t>Copyright 2017 Project ECHO®</a:t>
            </a:r>
          </a:p>
        </p:txBody>
      </p:sp>
    </p:spTree>
    <p:custDataLst>
      <p:tags r:id="rId1"/>
    </p:custDataLst>
    <p:extLst>
      <p:ext uri="{BB962C8B-B14F-4D97-AF65-F5344CB8AC3E}">
        <p14:creationId xmlns:p14="http://schemas.microsoft.com/office/powerpoint/2010/main" val="3663151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0" y="3"/>
            <a:ext cx="18288000" cy="1679220"/>
          </a:xfrm>
        </p:spPr>
        <p:txBody>
          <a:bodyPr>
            <a:normAutofit fontScale="92500" lnSpcReduction="20000"/>
          </a:bodyPr>
          <a:lstStyle/>
          <a:p>
            <a:r>
              <a:rPr lang="en-US"/>
              <a:t>ECHO creates value </a:t>
            </a:r>
          </a:p>
          <a:p>
            <a:r>
              <a:rPr lang="en-US"/>
              <a:t>for the Community Clinic </a:t>
            </a:r>
          </a:p>
        </p:txBody>
      </p:sp>
      <p:sp>
        <p:nvSpPr>
          <p:cNvPr id="6" name="Text Placeholder 5"/>
          <p:cNvSpPr>
            <a:spLocks noGrp="1"/>
          </p:cNvSpPr>
          <p:nvPr>
            <p:ph type="body" sz="quarter" idx="20"/>
          </p:nvPr>
        </p:nvSpPr>
        <p:spPr>
          <a:xfrm>
            <a:off x="2286" y="1679224"/>
            <a:ext cx="18283428" cy="8333050"/>
          </a:xfrm>
        </p:spPr>
        <p:txBody>
          <a:bodyPr>
            <a:spAutoFit/>
          </a:bodyPr>
          <a:lstStyle/>
          <a:p>
            <a:pPr>
              <a:spcBef>
                <a:spcPts val="900"/>
              </a:spcBef>
              <a:spcAft>
                <a:spcPts val="900"/>
              </a:spcAft>
            </a:pPr>
            <a:r>
              <a:rPr lang="en-US" sz="3300">
                <a:solidFill>
                  <a:srgbClr val="1C344D"/>
                </a:solidFill>
              </a:rPr>
              <a:t>Cost: must protect the provider’s time each week for dedicated ECHO learning – this comes with reduced RVUs.</a:t>
            </a:r>
          </a:p>
          <a:p>
            <a:pPr>
              <a:spcBef>
                <a:spcPts val="900"/>
              </a:spcBef>
              <a:spcAft>
                <a:spcPts val="900"/>
              </a:spcAft>
            </a:pPr>
            <a:r>
              <a:rPr lang="en-US" sz="3300">
                <a:solidFill>
                  <a:srgbClr val="1C344D"/>
                </a:solidFill>
              </a:rPr>
              <a:t>Clinic now has an in-house specialist (or a few who can refer to one another), which allows them to provide specialty care they couldn’t otherwise offer, and bill for this care.</a:t>
            </a:r>
          </a:p>
          <a:p>
            <a:pPr>
              <a:spcBef>
                <a:spcPts val="900"/>
              </a:spcBef>
              <a:spcAft>
                <a:spcPts val="900"/>
              </a:spcAft>
            </a:pPr>
            <a:r>
              <a:rPr lang="en-US" sz="3300">
                <a:solidFill>
                  <a:srgbClr val="1C344D"/>
                </a:solidFill>
              </a:rPr>
              <a:t>Patients are kept local (when appropriate), avoiding the risk of being referred to other facilities (and not coming back).  Patients on the rolls have financial benefits.</a:t>
            </a:r>
          </a:p>
          <a:p>
            <a:pPr>
              <a:spcBef>
                <a:spcPts val="900"/>
              </a:spcBef>
              <a:spcAft>
                <a:spcPts val="900"/>
              </a:spcAft>
            </a:pPr>
            <a:r>
              <a:rPr lang="en-US" sz="3300">
                <a:solidFill>
                  <a:srgbClr val="1C344D"/>
                </a:solidFill>
              </a:rPr>
              <a:t>Patients that are more satisfied with care refer their friends to the clinic.</a:t>
            </a:r>
          </a:p>
          <a:p>
            <a:pPr>
              <a:spcBef>
                <a:spcPts val="900"/>
              </a:spcBef>
              <a:spcAft>
                <a:spcPts val="900"/>
              </a:spcAft>
            </a:pPr>
            <a:r>
              <a:rPr lang="en-US" sz="3300">
                <a:solidFill>
                  <a:srgbClr val="1C344D"/>
                </a:solidFill>
              </a:rPr>
              <a:t>Patient satisfaction and Patient outcomes both improve – and these are critical metrics for hedis and other oversight agencies and systems.</a:t>
            </a:r>
          </a:p>
          <a:p>
            <a:pPr>
              <a:spcBef>
                <a:spcPts val="900"/>
              </a:spcBef>
              <a:spcAft>
                <a:spcPts val="900"/>
              </a:spcAft>
            </a:pPr>
            <a:r>
              <a:rPr lang="en-US" sz="3300">
                <a:solidFill>
                  <a:srgbClr val="1C344D"/>
                </a:solidFill>
              </a:rPr>
              <a:t>Clinician satisfaction and engagement creates a happier, more productive workforce and environment.</a:t>
            </a:r>
          </a:p>
          <a:p>
            <a:pPr>
              <a:spcBef>
                <a:spcPts val="900"/>
              </a:spcBef>
              <a:spcAft>
                <a:spcPts val="900"/>
              </a:spcAft>
            </a:pPr>
            <a:r>
              <a:rPr lang="en-US" sz="3300">
                <a:solidFill>
                  <a:srgbClr val="1C344D"/>
                </a:solidFill>
              </a:rPr>
              <a:t>Clinicians engaged in ongoing learning are less isolated, less likely to leave (or turnover as quickly).  Clinician turnover is very expensive and destabilizing for a clinic, resulting in paying for locums tenems, recruiting fees, moving fees, training costs, etc. (often estimated at $150k or more per departing clinician).</a:t>
            </a:r>
          </a:p>
        </p:txBody>
      </p:sp>
      <p:sp>
        <p:nvSpPr>
          <p:cNvPr id="7" name="Footer Placeholder 1"/>
          <p:cNvSpPr txBox="1">
            <a:spLocks/>
          </p:cNvSpPr>
          <p:nvPr/>
        </p:nvSpPr>
        <p:spPr>
          <a:xfrm>
            <a:off x="7352524" y="9669780"/>
            <a:ext cx="3582956" cy="617220"/>
          </a:xfrm>
          <a:prstGeom prst="rect">
            <a:avLst/>
          </a:prstGeom>
        </p:spPr>
        <p:txBody>
          <a:bodyPr anchor="ct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r>
              <a:rPr lang="en-US" sz="2100">
                <a:solidFill>
                  <a:srgbClr val="1C344D"/>
                </a:solidFill>
                <a:latin typeface="Calibri" panose="020F0502020204030204"/>
              </a:rPr>
              <a:t>Copyright 2017 Project ECHO®</a:t>
            </a:r>
          </a:p>
        </p:txBody>
      </p:sp>
    </p:spTree>
    <p:custDataLst>
      <p:tags r:id="rId1"/>
    </p:custDataLst>
    <p:extLst>
      <p:ext uri="{BB962C8B-B14F-4D97-AF65-F5344CB8AC3E}">
        <p14:creationId xmlns:p14="http://schemas.microsoft.com/office/powerpoint/2010/main" val="41250620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0" y="4"/>
            <a:ext cx="18288000" cy="1610831"/>
          </a:xfrm>
        </p:spPr>
        <p:txBody>
          <a:bodyPr>
            <a:normAutofit fontScale="92500" lnSpcReduction="20000"/>
          </a:bodyPr>
          <a:lstStyle/>
          <a:p>
            <a:r>
              <a:rPr lang="en-US" sz="6000"/>
              <a:t>ECHO creates value </a:t>
            </a:r>
          </a:p>
          <a:p>
            <a:r>
              <a:rPr lang="en-US" sz="6000"/>
              <a:t>for the Engaged Provider (spoke)</a:t>
            </a:r>
          </a:p>
        </p:txBody>
      </p:sp>
      <p:sp>
        <p:nvSpPr>
          <p:cNvPr id="6" name="Text Placeholder 5"/>
          <p:cNvSpPr>
            <a:spLocks noGrp="1"/>
          </p:cNvSpPr>
          <p:nvPr>
            <p:ph type="body" sz="quarter" idx="20"/>
          </p:nvPr>
        </p:nvSpPr>
        <p:spPr>
          <a:xfrm>
            <a:off x="2286" y="1594088"/>
            <a:ext cx="18283428" cy="8189934"/>
          </a:xfrm>
        </p:spPr>
        <p:txBody>
          <a:bodyPr>
            <a:spAutoFit/>
          </a:bodyPr>
          <a:lstStyle/>
          <a:p>
            <a:pPr>
              <a:spcBef>
                <a:spcPts val="900"/>
              </a:spcBef>
              <a:spcAft>
                <a:spcPts val="900"/>
              </a:spcAft>
            </a:pPr>
            <a:r>
              <a:rPr lang="en-US" sz="3900">
                <a:solidFill>
                  <a:srgbClr val="1C344D"/>
                </a:solidFill>
              </a:rPr>
              <a:t>CME credit for free, without travel costs or inconvenience</a:t>
            </a:r>
          </a:p>
          <a:p>
            <a:pPr>
              <a:spcBef>
                <a:spcPts val="900"/>
              </a:spcBef>
              <a:spcAft>
                <a:spcPts val="900"/>
              </a:spcAft>
            </a:pPr>
            <a:r>
              <a:rPr lang="en-US" sz="3900">
                <a:solidFill>
                  <a:srgbClr val="1C344D"/>
                </a:solidFill>
              </a:rPr>
              <a:t>MOC, advanced certificates and other “add-on” benefits are sometimes available</a:t>
            </a:r>
          </a:p>
          <a:p>
            <a:pPr>
              <a:spcBef>
                <a:spcPts val="900"/>
              </a:spcBef>
              <a:spcAft>
                <a:spcPts val="900"/>
              </a:spcAft>
            </a:pPr>
            <a:r>
              <a:rPr lang="en-US" sz="3900">
                <a:solidFill>
                  <a:srgbClr val="1C344D"/>
                </a:solidFill>
              </a:rPr>
              <a:t>Learning is ongoing, relevant and interactive – much less boring than traditional webinars or conferences.</a:t>
            </a:r>
          </a:p>
          <a:p>
            <a:pPr>
              <a:spcBef>
                <a:spcPts val="900"/>
              </a:spcBef>
              <a:spcAft>
                <a:spcPts val="900"/>
              </a:spcAft>
            </a:pPr>
            <a:r>
              <a:rPr lang="en-US" sz="3900">
                <a:solidFill>
                  <a:srgbClr val="1C344D"/>
                </a:solidFill>
              </a:rPr>
              <a:t>Intention and design is to make each participant more comfortable and more expert – not just pass on information.  Feels like the process is “worth the time.”</a:t>
            </a:r>
          </a:p>
          <a:p>
            <a:pPr>
              <a:spcBef>
                <a:spcPts val="900"/>
              </a:spcBef>
              <a:spcAft>
                <a:spcPts val="900"/>
              </a:spcAft>
            </a:pPr>
            <a:r>
              <a:rPr lang="en-US" sz="3900">
                <a:solidFill>
                  <a:srgbClr val="1C344D"/>
                </a:solidFill>
              </a:rPr>
              <a:t>Opportunities to engage in community-based research.</a:t>
            </a:r>
          </a:p>
          <a:p>
            <a:pPr>
              <a:spcBef>
                <a:spcPts val="900"/>
              </a:spcBef>
              <a:spcAft>
                <a:spcPts val="900"/>
              </a:spcAft>
            </a:pPr>
            <a:r>
              <a:rPr lang="en-US" sz="3900">
                <a:solidFill>
                  <a:srgbClr val="1C344D"/>
                </a:solidFill>
              </a:rPr>
              <a:t>Personally engaging and fun – social network.</a:t>
            </a:r>
          </a:p>
          <a:p>
            <a:pPr>
              <a:spcBef>
                <a:spcPts val="900"/>
              </a:spcBef>
              <a:spcAft>
                <a:spcPts val="900"/>
              </a:spcAft>
            </a:pPr>
            <a:r>
              <a:rPr lang="en-US" sz="3900">
                <a:solidFill>
                  <a:srgbClr val="1C344D"/>
                </a:solidFill>
              </a:rPr>
              <a:t>Professional development – new skills and opportunities can contribute to growing responsibility and job prospects.</a:t>
            </a:r>
          </a:p>
          <a:p>
            <a:pPr>
              <a:spcBef>
                <a:spcPts val="900"/>
              </a:spcBef>
              <a:spcAft>
                <a:spcPts val="900"/>
              </a:spcAft>
            </a:pPr>
            <a:r>
              <a:rPr lang="en-US" sz="3900">
                <a:solidFill>
                  <a:srgbClr val="1C344D"/>
                </a:solidFill>
              </a:rPr>
              <a:t>Ability to take care of patients more effectively – better knowledge, skills and the “specialists on speed dial” for quick consult when needed.</a:t>
            </a:r>
          </a:p>
        </p:txBody>
      </p:sp>
      <p:sp>
        <p:nvSpPr>
          <p:cNvPr id="7" name="Footer Placeholder 1"/>
          <p:cNvSpPr txBox="1">
            <a:spLocks/>
          </p:cNvSpPr>
          <p:nvPr/>
        </p:nvSpPr>
        <p:spPr>
          <a:xfrm>
            <a:off x="7352524" y="9669780"/>
            <a:ext cx="3582956" cy="617220"/>
          </a:xfrm>
          <a:prstGeom prst="rect">
            <a:avLst/>
          </a:prstGeom>
        </p:spPr>
        <p:txBody>
          <a:bodyPr anchor="ct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r>
              <a:rPr lang="en-US" sz="2100">
                <a:solidFill>
                  <a:srgbClr val="1C344D"/>
                </a:solidFill>
                <a:latin typeface="Calibri" panose="020F0502020204030204"/>
              </a:rPr>
              <a:t>Copyright 2017 Project ECHO®</a:t>
            </a:r>
          </a:p>
        </p:txBody>
      </p:sp>
    </p:spTree>
    <p:custDataLst>
      <p:tags r:id="rId1"/>
    </p:custDataLst>
    <p:extLst>
      <p:ext uri="{BB962C8B-B14F-4D97-AF65-F5344CB8AC3E}">
        <p14:creationId xmlns:p14="http://schemas.microsoft.com/office/powerpoint/2010/main" val="18204015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0" y="4"/>
            <a:ext cx="18288000" cy="1610831"/>
          </a:xfrm>
        </p:spPr>
        <p:txBody>
          <a:bodyPr>
            <a:normAutofit fontScale="92500" lnSpcReduction="20000"/>
          </a:bodyPr>
          <a:lstStyle/>
          <a:p>
            <a:r>
              <a:rPr lang="en-US" sz="6000"/>
              <a:t>ECHO creates value for the </a:t>
            </a:r>
          </a:p>
          <a:p>
            <a:r>
              <a:rPr lang="en-US" sz="6000"/>
              <a:t>Center of Excellence (hub)</a:t>
            </a:r>
          </a:p>
        </p:txBody>
      </p:sp>
      <p:sp>
        <p:nvSpPr>
          <p:cNvPr id="6" name="Text Placeholder 5"/>
          <p:cNvSpPr>
            <a:spLocks noGrp="1"/>
          </p:cNvSpPr>
          <p:nvPr>
            <p:ph type="body" sz="quarter" idx="20"/>
          </p:nvPr>
        </p:nvSpPr>
        <p:spPr>
          <a:xfrm>
            <a:off x="2286" y="1579649"/>
            <a:ext cx="18283428" cy="8663141"/>
          </a:xfrm>
        </p:spPr>
        <p:txBody>
          <a:bodyPr>
            <a:spAutoFit/>
          </a:bodyPr>
          <a:lstStyle/>
          <a:p>
            <a:pPr>
              <a:spcBef>
                <a:spcPts val="900"/>
              </a:spcBef>
              <a:spcAft>
                <a:spcPts val="900"/>
              </a:spcAft>
            </a:pPr>
            <a:r>
              <a:rPr lang="en-US" sz="3150">
                <a:solidFill>
                  <a:srgbClr val="1C344D"/>
                </a:solidFill>
              </a:rPr>
              <a:t>Grant and contract opportunities with federal agencies, state agencies and organizations, international organizations, etc.</a:t>
            </a:r>
          </a:p>
          <a:p>
            <a:pPr>
              <a:spcBef>
                <a:spcPts val="900"/>
              </a:spcBef>
              <a:spcAft>
                <a:spcPts val="900"/>
              </a:spcAft>
            </a:pPr>
            <a:r>
              <a:rPr lang="en-US" sz="3150">
                <a:solidFill>
                  <a:srgbClr val="1C344D"/>
                </a:solidFill>
              </a:rPr>
              <a:t>Effective triage of resources – enables delivery on current contracts, grants and other responsibilities and deliverables with greater impact and efficient use of money (sometimes money is saved).</a:t>
            </a:r>
          </a:p>
          <a:p>
            <a:pPr>
              <a:spcBef>
                <a:spcPts val="900"/>
              </a:spcBef>
              <a:spcAft>
                <a:spcPts val="900"/>
              </a:spcAft>
            </a:pPr>
            <a:r>
              <a:rPr lang="en-US" sz="3150">
                <a:solidFill>
                  <a:srgbClr val="1C344D"/>
                </a:solidFill>
              </a:rPr>
              <a:t>Efficient triage of resources – specialists currently have long wait lines, and high no-show rates, lots of patients not-prepared for the visit (labs, x-rays, other prep completed and compiled) or are in the wrong line for the wrong specialist.  When 60-80% of the patients are triaged safely and effectively to the community, the wait time for the remaining complex and critical patients is greatly reduced, as is the no-show rate and the number of people in the wrong line or unprepared.  Specialists provide the most complex services and are able to bill more effectively.</a:t>
            </a:r>
          </a:p>
          <a:p>
            <a:pPr>
              <a:spcBef>
                <a:spcPts val="900"/>
              </a:spcBef>
              <a:spcAft>
                <a:spcPts val="900"/>
              </a:spcAft>
            </a:pPr>
            <a:r>
              <a:rPr lang="en-US" sz="3150">
                <a:solidFill>
                  <a:srgbClr val="1C344D"/>
                </a:solidFill>
              </a:rPr>
              <a:t>Specialist engagement improves, as mentoring and sharing are highly energizing and rewarding for hub team members.</a:t>
            </a:r>
          </a:p>
          <a:p>
            <a:pPr>
              <a:spcBef>
                <a:spcPts val="900"/>
              </a:spcBef>
              <a:spcAft>
                <a:spcPts val="900"/>
              </a:spcAft>
            </a:pPr>
            <a:r>
              <a:rPr lang="en-US" sz="3150">
                <a:solidFill>
                  <a:srgbClr val="1C344D"/>
                </a:solidFill>
              </a:rPr>
              <a:t>Publications, publicity and high-profile opportunities highlight what the university is doing for the community – good for reputation (with public and legislators).</a:t>
            </a:r>
          </a:p>
          <a:p>
            <a:pPr>
              <a:spcBef>
                <a:spcPts val="900"/>
              </a:spcBef>
              <a:spcAft>
                <a:spcPts val="900"/>
              </a:spcAft>
            </a:pPr>
            <a:r>
              <a:rPr lang="en-US" sz="3150">
                <a:solidFill>
                  <a:srgbClr val="1C344D"/>
                </a:solidFill>
              </a:rPr>
              <a:t>Faculty development – ECHO creates opportunities for research, teaching and professional development across faculties.  Interprofessional engagement and cross-pollination also improve.</a:t>
            </a:r>
          </a:p>
        </p:txBody>
      </p:sp>
      <p:sp>
        <p:nvSpPr>
          <p:cNvPr id="7" name="Footer Placeholder 1"/>
          <p:cNvSpPr txBox="1">
            <a:spLocks/>
          </p:cNvSpPr>
          <p:nvPr/>
        </p:nvSpPr>
        <p:spPr>
          <a:xfrm>
            <a:off x="7352524" y="9669780"/>
            <a:ext cx="3582956" cy="617220"/>
          </a:xfrm>
          <a:prstGeom prst="rect">
            <a:avLst/>
          </a:prstGeom>
        </p:spPr>
        <p:txBody>
          <a:bodyPr anchor="ct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r>
              <a:rPr lang="en-US" sz="2100">
                <a:solidFill>
                  <a:srgbClr val="1C344D"/>
                </a:solidFill>
                <a:latin typeface="Calibri" panose="020F0502020204030204"/>
              </a:rPr>
              <a:t>Copyright 2017 Project ECHO®</a:t>
            </a:r>
          </a:p>
        </p:txBody>
      </p:sp>
    </p:spTree>
    <p:custDataLst>
      <p:tags r:id="rId1"/>
    </p:custDataLst>
    <p:extLst>
      <p:ext uri="{BB962C8B-B14F-4D97-AF65-F5344CB8AC3E}">
        <p14:creationId xmlns:p14="http://schemas.microsoft.com/office/powerpoint/2010/main" val="38641224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0" y="4"/>
            <a:ext cx="18288000" cy="1610831"/>
          </a:xfrm>
        </p:spPr>
        <p:txBody>
          <a:bodyPr/>
          <a:lstStyle/>
          <a:p>
            <a:r>
              <a:rPr lang="en-US"/>
              <a:t>ECHO creates value for the System (payers)</a:t>
            </a:r>
          </a:p>
        </p:txBody>
      </p:sp>
      <p:sp>
        <p:nvSpPr>
          <p:cNvPr id="6" name="Text Placeholder 5"/>
          <p:cNvSpPr>
            <a:spLocks noGrp="1"/>
          </p:cNvSpPr>
          <p:nvPr>
            <p:ph type="body" sz="quarter" idx="20"/>
          </p:nvPr>
        </p:nvSpPr>
        <p:spPr>
          <a:xfrm>
            <a:off x="277663" y="2392496"/>
            <a:ext cx="17732678" cy="6449458"/>
          </a:xfrm>
        </p:spPr>
        <p:txBody>
          <a:bodyPr>
            <a:spAutoFit/>
          </a:bodyPr>
          <a:lstStyle/>
          <a:p>
            <a:pPr>
              <a:spcBef>
                <a:spcPts val="900"/>
              </a:spcBef>
              <a:spcAft>
                <a:spcPts val="1800"/>
              </a:spcAft>
            </a:pPr>
            <a:r>
              <a:rPr lang="en-US" sz="4800">
                <a:solidFill>
                  <a:srgbClr val="1C344D"/>
                </a:solidFill>
              </a:rPr>
              <a:t>Reduced waste: fewer unnecessary tests, less travel (subsidized), fewer visits paid for.</a:t>
            </a:r>
          </a:p>
          <a:p>
            <a:pPr>
              <a:spcBef>
                <a:spcPts val="900"/>
              </a:spcBef>
              <a:spcAft>
                <a:spcPts val="1800"/>
              </a:spcAft>
            </a:pPr>
            <a:r>
              <a:rPr lang="en-US" sz="4800">
                <a:solidFill>
                  <a:srgbClr val="1C344D"/>
                </a:solidFill>
              </a:rPr>
              <a:t>Reduced hospitalization, ED visits.  Increased pharmacy costs.</a:t>
            </a:r>
          </a:p>
          <a:p>
            <a:pPr>
              <a:spcBef>
                <a:spcPts val="900"/>
              </a:spcBef>
              <a:spcAft>
                <a:spcPts val="1800"/>
              </a:spcAft>
            </a:pPr>
            <a:r>
              <a:rPr lang="en-US" sz="4800">
                <a:solidFill>
                  <a:srgbClr val="1C344D"/>
                </a:solidFill>
              </a:rPr>
              <a:t>Improved prevention, health and outcomes for patients reduces downstream interventions: heart attacks, dialysis, amputations, blindness, cancer, disability, addiction, etc.</a:t>
            </a:r>
          </a:p>
          <a:p>
            <a:pPr>
              <a:spcBef>
                <a:spcPts val="900"/>
              </a:spcBef>
              <a:spcAft>
                <a:spcPts val="1800"/>
              </a:spcAft>
            </a:pPr>
            <a:r>
              <a:rPr lang="en-US" sz="4800">
                <a:solidFill>
                  <a:srgbClr val="1C344D"/>
                </a:solidFill>
              </a:rPr>
              <a:t>Higher patient function reduces Medicaid and Medicare and disability payments</a:t>
            </a:r>
          </a:p>
        </p:txBody>
      </p:sp>
      <p:sp>
        <p:nvSpPr>
          <p:cNvPr id="7" name="Footer Placeholder 1"/>
          <p:cNvSpPr txBox="1">
            <a:spLocks/>
          </p:cNvSpPr>
          <p:nvPr/>
        </p:nvSpPr>
        <p:spPr>
          <a:xfrm>
            <a:off x="7352524" y="9669780"/>
            <a:ext cx="3582956" cy="617220"/>
          </a:xfrm>
          <a:prstGeom prst="rect">
            <a:avLst/>
          </a:prstGeom>
        </p:spPr>
        <p:txBody>
          <a:bodyPr anchor="ctr"/>
          <a:lstStyle>
            <a:defPPr>
              <a:defRPr lang="en-US"/>
            </a:defPPr>
            <a:lvl1pPr marL="0" algn="l" defTabSz="457200" rtl="0" eaLnBrk="1" latinLnBrk="0" hangingPunct="1">
              <a:defRPr sz="14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85800">
              <a:defRPr/>
            </a:pPr>
            <a:r>
              <a:rPr lang="en-US" sz="2100">
                <a:solidFill>
                  <a:srgbClr val="1C344D"/>
                </a:solidFill>
                <a:latin typeface="Calibri" panose="020F0502020204030204"/>
              </a:rPr>
              <a:t>Copyright 2017 Project ECHO®</a:t>
            </a:r>
          </a:p>
        </p:txBody>
      </p:sp>
    </p:spTree>
    <p:custDataLst>
      <p:tags r:id="rId1"/>
    </p:custDataLst>
    <p:extLst>
      <p:ext uri="{BB962C8B-B14F-4D97-AF65-F5344CB8AC3E}">
        <p14:creationId xmlns:p14="http://schemas.microsoft.com/office/powerpoint/2010/main" val="22277974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a:solidFill>
                  <a:schemeClr val="accent6">
                    <a:lumMod val="25000"/>
                  </a:schemeClr>
                </a:solidFill>
              </a:rPr>
              <a:t>Benefits to Rural Clinicians</a:t>
            </a:r>
          </a:p>
        </p:txBody>
      </p:sp>
      <p:sp>
        <p:nvSpPr>
          <p:cNvPr id="6" name="Text Placeholder 5"/>
          <p:cNvSpPr>
            <a:spLocks noGrp="1"/>
          </p:cNvSpPr>
          <p:nvPr>
            <p:ph type="body" sz="quarter" idx="20"/>
          </p:nvPr>
        </p:nvSpPr>
        <p:spPr>
          <a:xfrm>
            <a:off x="228602" y="1871276"/>
            <a:ext cx="17830799" cy="7607595"/>
          </a:xfrm>
        </p:spPr>
        <p:txBody>
          <a:bodyPr vert="horz" lIns="137160" tIns="68580" rIns="137160" bIns="68580" rtlCol="0" anchor="t">
            <a:normAutofit/>
          </a:bodyPr>
          <a:lstStyle/>
          <a:p>
            <a:pPr>
              <a:buFont typeface="Arial"/>
              <a:buChar char="•"/>
            </a:pPr>
            <a:r>
              <a:rPr lang="en-US" sz="3900">
                <a:solidFill>
                  <a:srgbClr val="1C344D"/>
                </a:solidFill>
                <a:latin typeface="Arial"/>
                <a:cs typeface="Arial"/>
              </a:rPr>
              <a:t>No-cost CMEs and Nursing CEUs.</a:t>
            </a:r>
            <a:endParaRPr lang="en-US" sz="3900">
              <a:latin typeface="Arial"/>
              <a:cs typeface="Arial"/>
            </a:endParaRPr>
          </a:p>
          <a:p>
            <a:pPr>
              <a:buFont typeface="Arial"/>
              <a:buChar char="•"/>
            </a:pPr>
            <a:endParaRPr lang="en-US" sz="3900">
              <a:solidFill>
                <a:srgbClr val="1C344D"/>
              </a:solidFill>
            </a:endParaRPr>
          </a:p>
          <a:p>
            <a:pPr>
              <a:buFont typeface="Arial"/>
              <a:buChar char="•"/>
            </a:pPr>
            <a:r>
              <a:rPr lang="en-US" sz="3900">
                <a:solidFill>
                  <a:srgbClr val="1C344D"/>
                </a:solidFill>
                <a:latin typeface="Arial"/>
                <a:cs typeface="Arial"/>
              </a:rPr>
              <a:t>Professional interaction with colleagues with similar interests means less isolation with improved recruitment and retention.</a:t>
            </a:r>
            <a:endParaRPr lang="en-US" sz="3900">
              <a:solidFill>
                <a:srgbClr val="1C344D"/>
              </a:solidFill>
            </a:endParaRPr>
          </a:p>
          <a:p>
            <a:pPr>
              <a:buFont typeface="Arial"/>
              <a:buChar char="•"/>
            </a:pPr>
            <a:endParaRPr lang="en-US" sz="3900">
              <a:solidFill>
                <a:srgbClr val="1C344D"/>
              </a:solidFill>
            </a:endParaRPr>
          </a:p>
          <a:p>
            <a:pPr>
              <a:buFont typeface="Arial"/>
              <a:buChar char="•"/>
            </a:pPr>
            <a:r>
              <a:rPr lang="en-US" sz="3900">
                <a:solidFill>
                  <a:srgbClr val="1C344D"/>
                </a:solidFill>
                <a:latin typeface="Arial"/>
                <a:cs typeface="Arial"/>
              </a:rPr>
              <a:t>A mix of work and learning. </a:t>
            </a:r>
            <a:endParaRPr lang="en-US" sz="3900">
              <a:solidFill>
                <a:srgbClr val="1C344D"/>
              </a:solidFill>
            </a:endParaRPr>
          </a:p>
          <a:p>
            <a:pPr>
              <a:buFont typeface="Arial"/>
              <a:buChar char="•"/>
            </a:pPr>
            <a:endParaRPr lang="en-US" sz="3900">
              <a:solidFill>
                <a:srgbClr val="1C344D"/>
              </a:solidFill>
            </a:endParaRPr>
          </a:p>
          <a:p>
            <a:pPr>
              <a:buFont typeface="Arial"/>
              <a:buChar char="•"/>
            </a:pPr>
            <a:r>
              <a:rPr lang="en-US" sz="3900">
                <a:solidFill>
                  <a:srgbClr val="1C344D"/>
                </a:solidFill>
                <a:latin typeface="Arial"/>
                <a:cs typeface="Arial"/>
              </a:rPr>
              <a:t>Access to specialty consultation with GI, hepatology, psychiatry, infectious diseases, addiction specialist, pharmacist, patient educator </a:t>
            </a:r>
            <a:endParaRPr lang="en-US" sz="3900">
              <a:solidFill>
                <a:srgbClr val="1C344D"/>
              </a:solidFill>
            </a:endParaRPr>
          </a:p>
        </p:txBody>
      </p:sp>
    </p:spTree>
    <p:custDataLst>
      <p:tags r:id="rId1"/>
    </p:custDataLst>
    <p:extLst>
      <p:ext uri="{BB962C8B-B14F-4D97-AF65-F5344CB8AC3E}">
        <p14:creationId xmlns:p14="http://schemas.microsoft.com/office/powerpoint/2010/main" val="31946292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5C343-B7B4-9E69-0A73-A76007A59E2D}"/>
              </a:ext>
            </a:extLst>
          </p:cNvPr>
          <p:cNvSpPr>
            <a:spLocks noGrp="1"/>
          </p:cNvSpPr>
          <p:nvPr>
            <p:ph type="title"/>
          </p:nvPr>
        </p:nvSpPr>
        <p:spPr/>
        <p:txBody>
          <a:bodyPr/>
          <a:lstStyle/>
          <a:p>
            <a:r>
              <a:rPr lang="en-US"/>
              <a:t>Original funding from the state for the 1</a:t>
            </a:r>
            <a:r>
              <a:rPr lang="en-US" baseline="30000"/>
              <a:t>st</a:t>
            </a:r>
            <a:r>
              <a:rPr lang="en-US"/>
              <a:t> ECHO (SAMHSA?)</a:t>
            </a:r>
          </a:p>
        </p:txBody>
      </p:sp>
      <p:sp>
        <p:nvSpPr>
          <p:cNvPr id="3" name="Content Placeholder 2">
            <a:extLst>
              <a:ext uri="{FF2B5EF4-FFF2-40B4-BE49-F238E27FC236}">
                <a16:creationId xmlns:a16="http://schemas.microsoft.com/office/drawing/2014/main" id="{D5AAA166-0615-80B5-5F3E-15C5A767D8F8}"/>
              </a:ext>
            </a:extLst>
          </p:cNvPr>
          <p:cNvSpPr>
            <a:spLocks noGrp="1"/>
          </p:cNvSpPr>
          <p:nvPr>
            <p:ph idx="1"/>
          </p:nvPr>
        </p:nvSpPr>
        <p:spPr/>
        <p:txBody>
          <a:bodyPr/>
          <a:lstStyle/>
          <a:p>
            <a:r>
              <a:rPr lang="en-US"/>
              <a:t>Dr. Gavin Bart was invited to submit a short proposal to DHS (he wrote that we would start an ECHO)</a:t>
            </a:r>
          </a:p>
          <a:p>
            <a:r>
              <a:rPr lang="en-US"/>
              <a:t>Appointed Dr. Brian </a:t>
            </a:r>
            <a:r>
              <a:rPr lang="en-US" err="1"/>
              <a:t>Grahan</a:t>
            </a:r>
            <a:r>
              <a:rPr lang="en-US"/>
              <a:t> as the medical lead</a:t>
            </a:r>
          </a:p>
          <a:p>
            <a:r>
              <a:rPr lang="en-US"/>
              <a:t>First ECHO coordinator hired – Roxanne </a:t>
            </a:r>
            <a:r>
              <a:rPr lang="en-US" err="1"/>
              <a:t>Kibben</a:t>
            </a:r>
            <a:endParaRPr lang="en-US"/>
          </a:p>
          <a:p>
            <a:r>
              <a:rPr lang="en-US"/>
              <a:t>Drs. Jon Pryor, Bill Heegaard, and CFO Derrick Hollings very engaged</a:t>
            </a:r>
          </a:p>
          <a:p>
            <a:r>
              <a:rPr lang="en-US"/>
              <a:t>ECHO room was created by remodeling an existing room   </a:t>
            </a:r>
          </a:p>
          <a:p>
            <a:r>
              <a:rPr lang="en-US" b="0" i="0" u="none" strike="noStrike">
                <a:solidFill>
                  <a:srgbClr val="212121"/>
                </a:solidFill>
                <a:effectLst/>
                <a:latin typeface="Calibri" panose="020F0502020204030204" pitchFamily="34" charset="0"/>
              </a:rPr>
              <a:t>Commissioner Lourey and Senator Rosen attended ECHO sessions </a:t>
            </a:r>
            <a:endParaRPr lang="en-US"/>
          </a:p>
        </p:txBody>
      </p:sp>
      <p:sp>
        <p:nvSpPr>
          <p:cNvPr id="4" name="Date Placeholder 3">
            <a:extLst>
              <a:ext uri="{FF2B5EF4-FFF2-40B4-BE49-F238E27FC236}">
                <a16:creationId xmlns:a16="http://schemas.microsoft.com/office/drawing/2014/main" id="{B684F32A-D219-16D9-7CBC-F45A446AF2E4}"/>
              </a:ext>
            </a:extLst>
          </p:cNvPr>
          <p:cNvSpPr>
            <a:spLocks noGrp="1"/>
          </p:cNvSpPr>
          <p:nvPr>
            <p:ph type="dt" sz="half" idx="10"/>
          </p:nvPr>
        </p:nvSpPr>
        <p:spPr/>
        <p:txBody>
          <a:bodyPr/>
          <a:lstStyle/>
          <a:p>
            <a:fld id="{B190455B-FF01-4113-8FFA-0F0B357726CB}" type="datetime1">
              <a:rPr lang="en-US" smtClean="0"/>
              <a:t>2/28/2025</a:t>
            </a:fld>
            <a:endParaRPr lang="en-US"/>
          </a:p>
        </p:txBody>
      </p:sp>
      <p:sp>
        <p:nvSpPr>
          <p:cNvPr id="6" name="Slide Number Placeholder 5">
            <a:extLst>
              <a:ext uri="{FF2B5EF4-FFF2-40B4-BE49-F238E27FC236}">
                <a16:creationId xmlns:a16="http://schemas.microsoft.com/office/drawing/2014/main" id="{9FE54CB7-4660-8638-45F1-97BE15549709}"/>
              </a:ext>
            </a:extLst>
          </p:cNvPr>
          <p:cNvSpPr>
            <a:spLocks noGrp="1"/>
          </p:cNvSpPr>
          <p:nvPr>
            <p:ph type="sldNum" sz="quarter" idx="12"/>
          </p:nvPr>
        </p:nvSpPr>
        <p:spPr/>
        <p:txBody>
          <a:bodyPr/>
          <a:lstStyle/>
          <a:p>
            <a:fld id="{063DA94E-5936-7C41-8B63-D8020E6F7926}" type="slidenum">
              <a:rPr lang="en-US" smtClean="0"/>
              <a:pPr/>
              <a:t>56</a:t>
            </a:fld>
            <a:endParaRPr lang="en-US"/>
          </a:p>
        </p:txBody>
      </p:sp>
    </p:spTree>
    <p:extLst>
      <p:ext uri="{BB962C8B-B14F-4D97-AF65-F5344CB8AC3E}">
        <p14:creationId xmlns:p14="http://schemas.microsoft.com/office/powerpoint/2010/main" val="38820578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F4434-8859-87CC-31EE-A5C17F34CFFF}"/>
              </a:ext>
            </a:extLst>
          </p:cNvPr>
          <p:cNvSpPr>
            <a:spLocks noGrp="1"/>
          </p:cNvSpPr>
          <p:nvPr>
            <p:ph type="title"/>
          </p:nvPr>
        </p:nvSpPr>
        <p:spPr/>
        <p:txBody>
          <a:bodyPr/>
          <a:lstStyle/>
          <a:p>
            <a:r>
              <a:rPr lang="en-US" b="1"/>
              <a:t>Project ECHO @HHS </a:t>
            </a:r>
          </a:p>
        </p:txBody>
      </p:sp>
      <p:sp>
        <p:nvSpPr>
          <p:cNvPr id="3" name="Content Placeholder 2">
            <a:extLst>
              <a:ext uri="{FF2B5EF4-FFF2-40B4-BE49-F238E27FC236}">
                <a16:creationId xmlns:a16="http://schemas.microsoft.com/office/drawing/2014/main" id="{0CB8B460-A706-B443-5464-45AFC3618A64}"/>
              </a:ext>
            </a:extLst>
          </p:cNvPr>
          <p:cNvSpPr>
            <a:spLocks noGrp="1"/>
          </p:cNvSpPr>
          <p:nvPr>
            <p:ph idx="1"/>
          </p:nvPr>
        </p:nvSpPr>
        <p:spPr/>
        <p:txBody>
          <a:bodyPr/>
          <a:lstStyle/>
          <a:p>
            <a:r>
              <a:rPr lang="en-US"/>
              <a:t>2019 Funded for 1.0M over 5 years as part of the larger Opioid package that passed for Hennepin Healthcare</a:t>
            </a:r>
          </a:p>
          <a:p>
            <a:pPr lvl="1"/>
            <a:r>
              <a:rPr lang="en-US"/>
              <a:t>$200,000/year - Expired June 30, 2024</a:t>
            </a:r>
          </a:p>
          <a:p>
            <a:pPr lvl="1"/>
            <a:r>
              <a:rPr lang="en-US"/>
              <a:t>Ongoing grants via Opioid Epidemic Response Advisory Council and other funders</a:t>
            </a:r>
          </a:p>
          <a:p>
            <a:pPr marL="685800" lvl="1" indent="0">
              <a:buNone/>
            </a:pPr>
            <a:endParaRPr lang="en-US"/>
          </a:p>
          <a:p>
            <a:r>
              <a:rPr lang="en-US"/>
              <a:t>2023 New Legislation proposed to continue funding</a:t>
            </a:r>
          </a:p>
        </p:txBody>
      </p:sp>
      <p:sp>
        <p:nvSpPr>
          <p:cNvPr id="6" name="Slide Number Placeholder 5">
            <a:extLst>
              <a:ext uri="{FF2B5EF4-FFF2-40B4-BE49-F238E27FC236}">
                <a16:creationId xmlns:a16="http://schemas.microsoft.com/office/drawing/2014/main" id="{24A062E4-9A51-DA72-8C8E-77483D552AC7}"/>
              </a:ext>
            </a:extLst>
          </p:cNvPr>
          <p:cNvSpPr>
            <a:spLocks noGrp="1"/>
          </p:cNvSpPr>
          <p:nvPr>
            <p:ph type="sldNum" sz="quarter" idx="12"/>
          </p:nvPr>
        </p:nvSpPr>
        <p:spPr/>
        <p:txBody>
          <a:bodyPr/>
          <a:lstStyle/>
          <a:p>
            <a:pPr defTabSz="685800"/>
            <a:fld id="{063DA94E-5936-7C41-8B63-D8020E6F7926}" type="slidenum">
              <a:rPr lang="en-US">
                <a:solidFill>
                  <a:prstClr val="black">
                    <a:tint val="75000"/>
                  </a:prstClr>
                </a:solidFill>
                <a:latin typeface="Calibri" panose="020F0502020204030204"/>
              </a:rPr>
              <a:pPr defTabSz="685800"/>
              <a:t>57</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254416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00458-092F-E80B-ED0D-8A7CB0A745C9}"/>
              </a:ext>
            </a:extLst>
          </p:cNvPr>
          <p:cNvSpPr>
            <a:spLocks noGrp="1"/>
          </p:cNvSpPr>
          <p:nvPr>
            <p:ph type="title"/>
          </p:nvPr>
        </p:nvSpPr>
        <p:spPr/>
        <p:txBody>
          <a:bodyPr/>
          <a:lstStyle/>
          <a:p>
            <a:r>
              <a:rPr lang="en-US" b="1"/>
              <a:t>Keys to success</a:t>
            </a:r>
          </a:p>
        </p:txBody>
      </p:sp>
      <p:sp>
        <p:nvSpPr>
          <p:cNvPr id="3" name="Content Placeholder 2">
            <a:extLst>
              <a:ext uri="{FF2B5EF4-FFF2-40B4-BE49-F238E27FC236}">
                <a16:creationId xmlns:a16="http://schemas.microsoft.com/office/drawing/2014/main" id="{55C5E3C9-8BEE-23A7-AAA9-CBE013170C42}"/>
              </a:ext>
            </a:extLst>
          </p:cNvPr>
          <p:cNvSpPr>
            <a:spLocks noGrp="1"/>
          </p:cNvSpPr>
          <p:nvPr>
            <p:ph idx="1"/>
          </p:nvPr>
        </p:nvSpPr>
        <p:spPr/>
        <p:txBody>
          <a:bodyPr>
            <a:normAutofit lnSpcReduction="10000"/>
          </a:bodyPr>
          <a:lstStyle/>
          <a:p>
            <a:r>
              <a:rPr lang="en-US"/>
              <a:t>Trust and relationship building with Rep. Noor and Rep. Baker over years</a:t>
            </a:r>
          </a:p>
          <a:p>
            <a:r>
              <a:rPr lang="en-US"/>
              <a:t>Previous exposure from 2019 – not a new idea</a:t>
            </a:r>
          </a:p>
          <a:p>
            <a:r>
              <a:rPr lang="en-US"/>
              <a:t>Legislators' first-hand experiences</a:t>
            </a:r>
          </a:p>
          <a:p>
            <a:r>
              <a:rPr lang="en-US"/>
              <a:t>State Support – DHS proposals </a:t>
            </a:r>
          </a:p>
          <a:p>
            <a:r>
              <a:rPr lang="en-US"/>
              <a:t>Letters of support from partners</a:t>
            </a:r>
          </a:p>
          <a:p>
            <a:r>
              <a:rPr lang="en-US"/>
              <a:t>Compelling testimony</a:t>
            </a:r>
          </a:p>
          <a:p>
            <a:r>
              <a:rPr lang="en-US"/>
              <a:t>Stars aligning </a:t>
            </a:r>
          </a:p>
          <a:p>
            <a:pPr lvl="1"/>
            <a:r>
              <a:rPr lang="en-US"/>
              <a:t>Budget surplus with DFL control</a:t>
            </a:r>
          </a:p>
          <a:p>
            <a:pPr lvl="1"/>
            <a:r>
              <a:rPr lang="en-US"/>
              <a:t>Key supporters in chair positions</a:t>
            </a:r>
          </a:p>
        </p:txBody>
      </p:sp>
      <p:sp>
        <p:nvSpPr>
          <p:cNvPr id="6" name="Slide Number Placeholder 5">
            <a:extLst>
              <a:ext uri="{FF2B5EF4-FFF2-40B4-BE49-F238E27FC236}">
                <a16:creationId xmlns:a16="http://schemas.microsoft.com/office/drawing/2014/main" id="{339803D9-DA68-E30E-169F-8C255BABC4B5}"/>
              </a:ext>
            </a:extLst>
          </p:cNvPr>
          <p:cNvSpPr>
            <a:spLocks noGrp="1"/>
          </p:cNvSpPr>
          <p:nvPr>
            <p:ph type="sldNum" sz="quarter" idx="12"/>
          </p:nvPr>
        </p:nvSpPr>
        <p:spPr/>
        <p:txBody>
          <a:bodyPr/>
          <a:lstStyle/>
          <a:p>
            <a:fld id="{063DA94E-5936-7C41-8B63-D8020E6F7926}" type="slidenum">
              <a:rPr lang="en-US" smtClean="0"/>
              <a:pPr/>
              <a:t>58</a:t>
            </a:fld>
            <a:endParaRPr lang="en-US"/>
          </a:p>
        </p:txBody>
      </p:sp>
    </p:spTree>
    <p:extLst>
      <p:ext uri="{BB962C8B-B14F-4D97-AF65-F5344CB8AC3E}">
        <p14:creationId xmlns:p14="http://schemas.microsoft.com/office/powerpoint/2010/main" val="12683881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BD495-D46E-3FB5-1A82-F6BB1ACD399B}"/>
              </a:ext>
            </a:extLst>
          </p:cNvPr>
          <p:cNvSpPr>
            <a:spLocks noGrp="1"/>
          </p:cNvSpPr>
          <p:nvPr>
            <p:ph type="title"/>
          </p:nvPr>
        </p:nvSpPr>
        <p:spPr>
          <a:xfrm>
            <a:off x="3829049" y="547688"/>
            <a:ext cx="10967087" cy="1988345"/>
          </a:xfrm>
        </p:spPr>
        <p:txBody>
          <a:bodyPr>
            <a:normAutofit/>
          </a:bodyPr>
          <a:lstStyle/>
          <a:p>
            <a:r>
              <a:rPr lang="en-US" sz="5250" b="1">
                <a:solidFill>
                  <a:srgbClr val="FFFFFF"/>
                </a:solidFill>
              </a:rPr>
              <a:t>Champions</a:t>
            </a:r>
          </a:p>
        </p:txBody>
      </p:sp>
      <p:pic>
        <p:nvPicPr>
          <p:cNvPr id="1030" name="Picture 6" descr="Rep. Mohamud Noor  95">
            <a:extLst>
              <a:ext uri="{FF2B5EF4-FFF2-40B4-BE49-F238E27FC236}">
                <a16:creationId xmlns:a16="http://schemas.microsoft.com/office/drawing/2014/main" id="{F964FAD7-93D0-4524-D38D-95BFE37E70F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568" b="-4"/>
          <a:stretch/>
        </p:blipFill>
        <p:spPr bwMode="auto">
          <a:xfrm>
            <a:off x="3461639" y="2737343"/>
            <a:ext cx="2568299" cy="3424398"/>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pic>
        <p:nvPicPr>
          <p:cNvPr id="9" name="Picture 10" descr="Sen. Hoffman">
            <a:extLst>
              <a:ext uri="{FF2B5EF4-FFF2-40B4-BE49-F238E27FC236}">
                <a16:creationId xmlns:a16="http://schemas.microsoft.com/office/drawing/2014/main" id="{13BA4574-605B-F14D-5ED2-FDA6B9A4C2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5" r="6699" b="-2"/>
          <a:stretch/>
        </p:blipFill>
        <p:spPr bwMode="auto">
          <a:xfrm>
            <a:off x="10072114" y="2737026"/>
            <a:ext cx="2568299" cy="3424398"/>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pic>
        <p:nvPicPr>
          <p:cNvPr id="1036" name="Picture 12" descr="Rep. Dave Baker  9">
            <a:extLst>
              <a:ext uri="{FF2B5EF4-FFF2-40B4-BE49-F238E27FC236}">
                <a16:creationId xmlns:a16="http://schemas.microsoft.com/office/drawing/2014/main" id="{901DC242-50A6-CAD5-12FC-38BFAC38001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568" b="-4"/>
          <a:stretch/>
        </p:blipFill>
        <p:spPr bwMode="auto">
          <a:xfrm>
            <a:off x="5681150" y="5677428"/>
            <a:ext cx="2568299" cy="3424398"/>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Sen. Mohamed">
            <a:extLst>
              <a:ext uri="{FF2B5EF4-FFF2-40B4-BE49-F238E27FC236}">
                <a16:creationId xmlns:a16="http://schemas.microsoft.com/office/drawing/2014/main" id="{B408F0BA-5CC3-238B-F2ED-3D5028A610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249" b="-1"/>
          <a:stretch/>
        </p:blipFill>
        <p:spPr bwMode="auto">
          <a:xfrm>
            <a:off x="12640415" y="5677428"/>
            <a:ext cx="2568299" cy="3424398"/>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sp>
        <p:nvSpPr>
          <p:cNvPr id="8" name="Content Placeholder 7">
            <a:extLst>
              <a:ext uri="{FF2B5EF4-FFF2-40B4-BE49-F238E27FC236}">
                <a16:creationId xmlns:a16="http://schemas.microsoft.com/office/drawing/2014/main" id="{939CDDDD-2071-F151-9116-432C2BF00236}"/>
              </a:ext>
            </a:extLst>
          </p:cNvPr>
          <p:cNvSpPr>
            <a:spLocks noGrp="1"/>
          </p:cNvSpPr>
          <p:nvPr>
            <p:ph idx="1"/>
          </p:nvPr>
        </p:nvSpPr>
        <p:spPr>
          <a:xfrm>
            <a:off x="3284691" y="5476435"/>
            <a:ext cx="10967088" cy="3020564"/>
          </a:xfrm>
        </p:spPr>
        <p:txBody>
          <a:bodyPr anchor="ctr">
            <a:normAutofit/>
          </a:bodyPr>
          <a:lstStyle/>
          <a:p>
            <a:pPr marL="0" indent="0">
              <a:buNone/>
            </a:pPr>
            <a:r>
              <a:rPr lang="en-US" sz="2550"/>
              <a:t>Rep. Mohamud</a:t>
            </a:r>
            <a:br>
              <a:rPr lang="en-US" sz="2550"/>
            </a:br>
            <a:r>
              <a:rPr lang="en-US" sz="2550"/>
              <a:t> Noor  - DFL  	</a:t>
            </a:r>
            <a:br>
              <a:rPr lang="en-US" sz="2550"/>
            </a:br>
            <a:br>
              <a:rPr lang="en-US" sz="2550"/>
            </a:br>
            <a:r>
              <a:rPr lang="en-US" sz="2550"/>
              <a:t>Chair of Human</a:t>
            </a:r>
            <a:br>
              <a:rPr lang="en-US" sz="2550"/>
            </a:br>
            <a:r>
              <a:rPr lang="en-US" sz="2550"/>
              <a:t>Services</a:t>
            </a:r>
          </a:p>
        </p:txBody>
      </p:sp>
      <p:sp>
        <p:nvSpPr>
          <p:cNvPr id="6" name="Slide Number Placeholder 5">
            <a:extLst>
              <a:ext uri="{FF2B5EF4-FFF2-40B4-BE49-F238E27FC236}">
                <a16:creationId xmlns:a16="http://schemas.microsoft.com/office/drawing/2014/main" id="{AF40A032-F8DC-58C4-C98D-4513A5416FEC}"/>
              </a:ext>
            </a:extLst>
          </p:cNvPr>
          <p:cNvSpPr>
            <a:spLocks noGrp="1"/>
          </p:cNvSpPr>
          <p:nvPr>
            <p:ph type="sldNum" sz="quarter" idx="12"/>
          </p:nvPr>
        </p:nvSpPr>
        <p:spPr>
          <a:xfrm>
            <a:off x="15453360" y="9683497"/>
            <a:ext cx="504063" cy="547688"/>
          </a:xfrm>
        </p:spPr>
        <p:txBody>
          <a:bodyPr>
            <a:normAutofit/>
          </a:bodyPr>
          <a:lstStyle/>
          <a:p>
            <a:pPr defTabSz="685800">
              <a:spcAft>
                <a:spcPts val="900"/>
              </a:spcAft>
            </a:pPr>
            <a:fld id="{063DA94E-5936-7C41-8B63-D8020E6F7926}" type="slidenum">
              <a:rPr lang="en-US" sz="1500">
                <a:solidFill>
                  <a:prstClr val="black">
                    <a:tint val="75000"/>
                  </a:prstClr>
                </a:solidFill>
                <a:latin typeface="Calibri" panose="020F0502020204030204"/>
              </a:rPr>
              <a:pPr defTabSz="685800">
                <a:spcAft>
                  <a:spcPts val="900"/>
                </a:spcAft>
              </a:pPr>
              <a:t>59</a:t>
            </a:fld>
            <a:endParaRPr lang="en-US" sz="1500">
              <a:solidFill>
                <a:prstClr val="black">
                  <a:tint val="75000"/>
                </a:prstClr>
              </a:solidFill>
              <a:latin typeface="Calibri" panose="020F0502020204030204"/>
            </a:endParaRPr>
          </a:p>
        </p:txBody>
      </p:sp>
      <p:sp>
        <p:nvSpPr>
          <p:cNvPr id="10" name="TextBox 9">
            <a:extLst>
              <a:ext uri="{FF2B5EF4-FFF2-40B4-BE49-F238E27FC236}">
                <a16:creationId xmlns:a16="http://schemas.microsoft.com/office/drawing/2014/main" id="{A7627B8E-A97D-4E3E-02D1-EB1646696F2C}"/>
              </a:ext>
            </a:extLst>
          </p:cNvPr>
          <p:cNvSpPr txBox="1"/>
          <p:nvPr/>
        </p:nvSpPr>
        <p:spPr>
          <a:xfrm>
            <a:off x="5455328" y="9198744"/>
            <a:ext cx="3595457" cy="923330"/>
          </a:xfrm>
          <a:prstGeom prst="rect">
            <a:avLst/>
          </a:prstGeom>
          <a:noFill/>
        </p:spPr>
        <p:txBody>
          <a:bodyPr wrap="square" rtlCol="0">
            <a:spAutoFit/>
          </a:bodyPr>
          <a:lstStyle/>
          <a:p>
            <a:pPr defTabSz="685800"/>
            <a:r>
              <a:rPr lang="en-US" sz="2700">
                <a:solidFill>
                  <a:prstClr val="black"/>
                </a:solidFill>
                <a:latin typeface="Calibri" panose="020F0502020204030204"/>
              </a:rPr>
              <a:t>Rep. Dave Baker - </a:t>
            </a:r>
            <a:br>
              <a:rPr lang="en-US" sz="2700">
                <a:solidFill>
                  <a:prstClr val="black"/>
                </a:solidFill>
                <a:latin typeface="Calibri" panose="020F0502020204030204"/>
              </a:rPr>
            </a:br>
            <a:r>
              <a:rPr lang="en-US" sz="2700">
                <a:solidFill>
                  <a:prstClr val="black"/>
                </a:solidFill>
                <a:latin typeface="Calibri" panose="020F0502020204030204"/>
              </a:rPr>
              <a:t>Republican</a:t>
            </a:r>
          </a:p>
        </p:txBody>
      </p:sp>
      <p:sp>
        <p:nvSpPr>
          <p:cNvPr id="11" name="TextBox 10">
            <a:extLst>
              <a:ext uri="{FF2B5EF4-FFF2-40B4-BE49-F238E27FC236}">
                <a16:creationId xmlns:a16="http://schemas.microsoft.com/office/drawing/2014/main" id="{F57935AE-55E7-DF2C-7F76-8FBBA3BC7294}"/>
              </a:ext>
            </a:extLst>
          </p:cNvPr>
          <p:cNvSpPr txBox="1"/>
          <p:nvPr/>
        </p:nvSpPr>
        <p:spPr>
          <a:xfrm>
            <a:off x="11554288" y="9481352"/>
            <a:ext cx="4403138" cy="507831"/>
          </a:xfrm>
          <a:prstGeom prst="rect">
            <a:avLst/>
          </a:prstGeom>
          <a:noFill/>
        </p:spPr>
        <p:txBody>
          <a:bodyPr wrap="square" rtlCol="0">
            <a:spAutoFit/>
          </a:bodyPr>
          <a:lstStyle/>
          <a:p>
            <a:pPr defTabSz="685800"/>
            <a:r>
              <a:rPr lang="en-US" sz="2700">
                <a:solidFill>
                  <a:prstClr val="black"/>
                </a:solidFill>
                <a:latin typeface="Calibri" panose="020F0502020204030204"/>
              </a:rPr>
              <a:t>Sen. Zaynab Mohamed - DFL</a:t>
            </a:r>
          </a:p>
        </p:txBody>
      </p:sp>
      <p:sp>
        <p:nvSpPr>
          <p:cNvPr id="12" name="TextBox 11">
            <a:extLst>
              <a:ext uri="{FF2B5EF4-FFF2-40B4-BE49-F238E27FC236}">
                <a16:creationId xmlns:a16="http://schemas.microsoft.com/office/drawing/2014/main" id="{C1FA5D83-48FD-05A1-766A-C03AEE891D0F}"/>
              </a:ext>
            </a:extLst>
          </p:cNvPr>
          <p:cNvSpPr txBox="1"/>
          <p:nvPr/>
        </p:nvSpPr>
        <p:spPr>
          <a:xfrm>
            <a:off x="9144000" y="6313517"/>
            <a:ext cx="3701988" cy="507831"/>
          </a:xfrm>
          <a:prstGeom prst="rect">
            <a:avLst/>
          </a:prstGeom>
          <a:noFill/>
        </p:spPr>
        <p:txBody>
          <a:bodyPr wrap="square" rtlCol="0">
            <a:spAutoFit/>
          </a:bodyPr>
          <a:lstStyle/>
          <a:p>
            <a:pPr defTabSz="685800"/>
            <a:r>
              <a:rPr lang="en-US" sz="2700">
                <a:solidFill>
                  <a:prstClr val="black"/>
                </a:solidFill>
                <a:latin typeface="Calibri" panose="020F0502020204030204"/>
              </a:rPr>
              <a:t>Sen. John Hoffman -DFL</a:t>
            </a:r>
          </a:p>
        </p:txBody>
      </p:sp>
    </p:spTree>
    <p:extLst>
      <p:ext uri="{BB962C8B-B14F-4D97-AF65-F5344CB8AC3E}">
        <p14:creationId xmlns:p14="http://schemas.microsoft.com/office/powerpoint/2010/main" val="754117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0F8FC-AD5E-124D-8257-694DB0123532}"/>
              </a:ext>
            </a:extLst>
          </p:cNvPr>
          <p:cNvSpPr>
            <a:spLocks noGrp="1"/>
          </p:cNvSpPr>
          <p:nvPr>
            <p:ph type="title"/>
          </p:nvPr>
        </p:nvSpPr>
        <p:spPr>
          <a:xfrm>
            <a:off x="308919" y="578774"/>
            <a:ext cx="16459200" cy="1714500"/>
          </a:xfrm>
        </p:spPr>
        <p:txBody>
          <a:bodyPr>
            <a:normAutofit/>
          </a:bodyPr>
          <a:lstStyle/>
          <a:p>
            <a:r>
              <a:rPr lang="en-US"/>
              <a:t>University of New Mexico</a:t>
            </a:r>
            <a:br>
              <a:rPr lang="en-US"/>
            </a:br>
            <a:r>
              <a:rPr lang="en-US"/>
              <a:t>UNM Hospital (1990-2017)</a:t>
            </a:r>
          </a:p>
        </p:txBody>
      </p:sp>
      <p:pic>
        <p:nvPicPr>
          <p:cNvPr id="32770" name="Picture 2" descr="Division of Pediatric Emergency Medicine | School of Medicine">
            <a:extLst>
              <a:ext uri="{FF2B5EF4-FFF2-40B4-BE49-F238E27FC236}">
                <a16:creationId xmlns:a16="http://schemas.microsoft.com/office/drawing/2014/main" id="{F1655676-8E86-B44E-B20E-1BB2558D4F3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23767" y="3088975"/>
            <a:ext cx="7993791" cy="5138867"/>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UNM FAMILY HEALTH CLINIC - 7801 Academy Rd NE, Albuquerque, New Mexico -  Medical Centers - Phone Number - Yelp">
            <a:extLst>
              <a:ext uri="{FF2B5EF4-FFF2-40B4-BE49-F238E27FC236}">
                <a16:creationId xmlns:a16="http://schemas.microsoft.com/office/drawing/2014/main" id="{C6AD213C-9128-CB4E-A61D-69F303A607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10599" y="3088973"/>
            <a:ext cx="5328968" cy="5328968"/>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UNM unveils campus gateway at Central and Girard: UNM Newsroom">
            <a:extLst>
              <a:ext uri="{FF2B5EF4-FFF2-40B4-BE49-F238E27FC236}">
                <a16:creationId xmlns:a16="http://schemas.microsoft.com/office/drawing/2014/main" id="{F2509BC5-3CFB-344D-8585-904C892CF3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55505" y="578774"/>
            <a:ext cx="3723576" cy="2085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8713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B6309042-07E2-E67E-4FA2-B51F41362F5F}"/>
              </a:ext>
            </a:extLst>
          </p:cNvPr>
          <p:cNvSpPr>
            <a:spLocks noGrp="1"/>
          </p:cNvSpPr>
          <p:nvPr>
            <p:ph sz="half" idx="2"/>
          </p:nvPr>
        </p:nvSpPr>
        <p:spPr>
          <a:xfrm>
            <a:off x="2977751" y="1933251"/>
            <a:ext cx="5802510" cy="5526882"/>
          </a:xfrm>
        </p:spPr>
        <p:txBody>
          <a:bodyPr/>
          <a:lstStyle/>
          <a:p>
            <a:pPr marL="0" indent="0">
              <a:buNone/>
            </a:pPr>
            <a:r>
              <a:rPr lang="en-US" b="1"/>
              <a:t>Proposed bill</a:t>
            </a:r>
          </a:p>
          <a:p>
            <a:pPr marL="0" indent="0">
              <a:buNone/>
            </a:pPr>
            <a:r>
              <a:rPr lang="en-US" b="1"/>
              <a:t>language - </a:t>
            </a:r>
          </a:p>
          <a:p>
            <a:pPr marL="0" indent="0">
              <a:buNone/>
            </a:pPr>
            <a:endParaRPr lang="en-US" b="1"/>
          </a:p>
          <a:p>
            <a:pPr marL="0" indent="0">
              <a:buNone/>
            </a:pPr>
            <a:r>
              <a:rPr lang="en-US" b="1"/>
              <a:t>HF 1634</a:t>
            </a:r>
            <a:br>
              <a:rPr lang="en-US" b="1"/>
            </a:br>
            <a:r>
              <a:rPr lang="en-US" b="1"/>
              <a:t>SF 2486</a:t>
            </a:r>
          </a:p>
        </p:txBody>
      </p:sp>
      <p:sp>
        <p:nvSpPr>
          <p:cNvPr id="10" name="Text Placeholder 9">
            <a:extLst>
              <a:ext uri="{FF2B5EF4-FFF2-40B4-BE49-F238E27FC236}">
                <a16:creationId xmlns:a16="http://schemas.microsoft.com/office/drawing/2014/main" id="{39F8AC39-E536-A110-DDD2-176EBB33AC87}"/>
              </a:ext>
            </a:extLst>
          </p:cNvPr>
          <p:cNvSpPr>
            <a:spLocks noGrp="1"/>
          </p:cNvSpPr>
          <p:nvPr>
            <p:ph type="body" sz="quarter" idx="3"/>
          </p:nvPr>
        </p:nvSpPr>
        <p:spPr/>
        <p:txBody>
          <a:bodyPr/>
          <a:lstStyle/>
          <a:p>
            <a:endParaRPr lang="en-US"/>
          </a:p>
        </p:txBody>
      </p:sp>
      <p:sp>
        <p:nvSpPr>
          <p:cNvPr id="11" name="Content Placeholder 10">
            <a:extLst>
              <a:ext uri="{FF2B5EF4-FFF2-40B4-BE49-F238E27FC236}">
                <a16:creationId xmlns:a16="http://schemas.microsoft.com/office/drawing/2014/main" id="{A9513E5B-FD36-A95D-BDB6-8EFFD2A53316}"/>
              </a:ext>
            </a:extLst>
          </p:cNvPr>
          <p:cNvSpPr>
            <a:spLocks noGrp="1"/>
          </p:cNvSpPr>
          <p:nvPr>
            <p:ph sz="quarter" idx="4"/>
          </p:nvPr>
        </p:nvSpPr>
        <p:spPr/>
        <p:txBody>
          <a:bodyPr/>
          <a:lstStyle/>
          <a:p>
            <a:endParaRPr lang="en-US"/>
          </a:p>
        </p:txBody>
      </p:sp>
      <p:sp>
        <p:nvSpPr>
          <p:cNvPr id="6" name="Slide Number Placeholder 5">
            <a:extLst>
              <a:ext uri="{FF2B5EF4-FFF2-40B4-BE49-F238E27FC236}">
                <a16:creationId xmlns:a16="http://schemas.microsoft.com/office/drawing/2014/main" id="{A038EA2A-7A7D-AA33-93A5-7DE570689331}"/>
              </a:ext>
            </a:extLst>
          </p:cNvPr>
          <p:cNvSpPr>
            <a:spLocks noGrp="1"/>
          </p:cNvSpPr>
          <p:nvPr>
            <p:ph type="sldNum" sz="quarter" idx="12"/>
          </p:nvPr>
        </p:nvSpPr>
        <p:spPr/>
        <p:txBody>
          <a:bodyPr/>
          <a:lstStyle/>
          <a:p>
            <a:pPr defTabSz="685800"/>
            <a:fld id="{063DA94E-5936-7C41-8B63-D8020E6F7926}" type="slidenum">
              <a:rPr lang="en-US">
                <a:solidFill>
                  <a:prstClr val="black">
                    <a:tint val="75000"/>
                  </a:prstClr>
                </a:solidFill>
                <a:latin typeface="Calibri" panose="020F0502020204030204"/>
              </a:rPr>
              <a:pPr defTabSz="685800"/>
              <a:t>60</a:t>
            </a:fld>
            <a:endParaRPr lang="en-US">
              <a:solidFill>
                <a:prstClr val="black">
                  <a:tint val="75000"/>
                </a:prstClr>
              </a:solidFill>
              <a:latin typeface="Calibri" panose="020F0502020204030204"/>
            </a:endParaRPr>
          </a:p>
        </p:txBody>
      </p:sp>
      <p:pic>
        <p:nvPicPr>
          <p:cNvPr id="2050" name="Picture 4">
            <a:extLst>
              <a:ext uri="{FF2B5EF4-FFF2-40B4-BE49-F238E27FC236}">
                <a16:creationId xmlns:a16="http://schemas.microsoft.com/office/drawing/2014/main" id="{D660C5AE-2E07-DB9C-5203-15C3DB493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24" y="823915"/>
            <a:ext cx="9131933" cy="8303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5517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3982D-2933-41E4-D030-14BEA2C13ADB}"/>
              </a:ext>
            </a:extLst>
          </p:cNvPr>
          <p:cNvSpPr>
            <a:spLocks noGrp="1"/>
          </p:cNvSpPr>
          <p:nvPr>
            <p:ph type="title"/>
          </p:nvPr>
        </p:nvSpPr>
        <p:spPr/>
        <p:txBody>
          <a:bodyPr/>
          <a:lstStyle/>
          <a:p>
            <a:r>
              <a:rPr lang="en-US" b="1"/>
              <a:t>Project Echo – what passed </a:t>
            </a:r>
            <a:r>
              <a:rPr lang="en-US" sz="4200" b="1" i="1"/>
              <a:t>SF2934/HF2847 Omnibus bill</a:t>
            </a:r>
            <a:endParaRPr lang="en-US" b="1" i="1"/>
          </a:p>
        </p:txBody>
      </p:sp>
      <p:sp>
        <p:nvSpPr>
          <p:cNvPr id="3" name="Content Placeholder 2">
            <a:extLst>
              <a:ext uri="{FF2B5EF4-FFF2-40B4-BE49-F238E27FC236}">
                <a16:creationId xmlns:a16="http://schemas.microsoft.com/office/drawing/2014/main" id="{266CED8A-8E90-4DE8-3A81-0D4CF260856B}"/>
              </a:ext>
            </a:extLst>
          </p:cNvPr>
          <p:cNvSpPr>
            <a:spLocks noGrp="1"/>
          </p:cNvSpPr>
          <p:nvPr>
            <p:ph idx="1"/>
          </p:nvPr>
        </p:nvSpPr>
        <p:spPr/>
        <p:txBody>
          <a:bodyPr>
            <a:normAutofit fontScale="77500" lnSpcReduction="20000"/>
          </a:bodyPr>
          <a:lstStyle/>
          <a:p>
            <a:r>
              <a:rPr lang="en-US"/>
              <a:t>1.31M in FY 2024 (begins July 1, 2023)</a:t>
            </a:r>
          </a:p>
          <a:p>
            <a:r>
              <a:rPr lang="en-US"/>
              <a:t>1.295M in FY 2025 (begins July 1, 2024)</a:t>
            </a:r>
          </a:p>
          <a:p>
            <a:pPr marL="0" indent="0">
              <a:buNone/>
            </a:pPr>
            <a:endParaRPr lang="en-US"/>
          </a:p>
          <a:p>
            <a:r>
              <a:rPr lang="en-US"/>
              <a:t>DHS works with Hennepin Healthcare on implementation</a:t>
            </a:r>
          </a:p>
          <a:p>
            <a:r>
              <a:rPr lang="en-US"/>
              <a:t>Minimum of four Project </a:t>
            </a:r>
            <a:r>
              <a:rPr lang="en-US" err="1"/>
              <a:t>Echos</a:t>
            </a:r>
            <a:r>
              <a:rPr lang="en-US"/>
              <a:t> </a:t>
            </a:r>
          </a:p>
          <a:p>
            <a:pPr lvl="1"/>
            <a:r>
              <a:rPr lang="en-US"/>
              <a:t>Focused on substance use disorders for diverse populations, Medicaid patients</a:t>
            </a:r>
          </a:p>
          <a:p>
            <a:pPr lvl="1"/>
            <a:r>
              <a:rPr lang="en-US"/>
              <a:t>Culturally responsive and must contract with culturally and linguistically appropriate providers </a:t>
            </a:r>
          </a:p>
          <a:p>
            <a:pPr lvl="1"/>
            <a:r>
              <a:rPr lang="en-US">
                <a:solidFill>
                  <a:srgbClr val="FF0000"/>
                </a:solidFill>
              </a:rPr>
              <a:t>One-Time Funding for two years</a:t>
            </a:r>
          </a:p>
          <a:p>
            <a:pPr marL="685800" lvl="1" indent="0">
              <a:buNone/>
            </a:pPr>
            <a:endParaRPr lang="en-US"/>
          </a:p>
          <a:p>
            <a:r>
              <a:rPr lang="en-US"/>
              <a:t>$400,000 for Opioid Treatment Program - Project ECHO Quality Support –Competitive grants</a:t>
            </a:r>
            <a:br>
              <a:rPr lang="en-US"/>
            </a:br>
            <a:endParaRPr lang="en-US"/>
          </a:p>
          <a:p>
            <a:r>
              <a:rPr lang="en-US"/>
              <a:t>Addiction Medicine Fellowship $270,000 per year</a:t>
            </a:r>
          </a:p>
          <a:p>
            <a:pPr lvl="1"/>
            <a:endParaRPr lang="en-US"/>
          </a:p>
          <a:p>
            <a:endParaRPr lang="en-US"/>
          </a:p>
          <a:p>
            <a:endParaRPr lang="en-US"/>
          </a:p>
        </p:txBody>
      </p:sp>
      <p:sp>
        <p:nvSpPr>
          <p:cNvPr id="6" name="Slide Number Placeholder 5">
            <a:extLst>
              <a:ext uri="{FF2B5EF4-FFF2-40B4-BE49-F238E27FC236}">
                <a16:creationId xmlns:a16="http://schemas.microsoft.com/office/drawing/2014/main" id="{28A1C77A-ED91-0B25-EF12-0FA0591DA525}"/>
              </a:ext>
            </a:extLst>
          </p:cNvPr>
          <p:cNvSpPr>
            <a:spLocks noGrp="1"/>
          </p:cNvSpPr>
          <p:nvPr>
            <p:ph type="sldNum" sz="quarter" idx="12"/>
          </p:nvPr>
        </p:nvSpPr>
        <p:spPr/>
        <p:txBody>
          <a:bodyPr/>
          <a:lstStyle/>
          <a:p>
            <a:pPr defTabSz="685800"/>
            <a:fld id="{063DA94E-5936-7C41-8B63-D8020E6F7926}" type="slidenum">
              <a:rPr lang="en-US">
                <a:solidFill>
                  <a:prstClr val="black">
                    <a:tint val="75000"/>
                  </a:prstClr>
                </a:solidFill>
                <a:latin typeface="Calibri" panose="020F0502020204030204"/>
              </a:rPr>
              <a:pPr defTabSz="685800"/>
              <a:t>61</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7714501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reeform 3"/>
          <p:cNvSpPr/>
          <p:nvPr/>
        </p:nvSpPr>
        <p:spPr>
          <a:xfrm>
            <a:off x="0" y="2"/>
            <a:ext cx="18288000" cy="376223"/>
          </a:xfrm>
          <a:custGeom>
            <a:avLst/>
            <a:gdLst/>
            <a:ahLst/>
            <a:cxnLst/>
            <a:rect l="l" t="t" r="r" b="b"/>
            <a:pathLst>
              <a:path w="18288000" h="376223">
                <a:moveTo>
                  <a:pt x="0" y="0"/>
                </a:moveTo>
                <a:lnTo>
                  <a:pt x="18288000" y="0"/>
                </a:lnTo>
                <a:lnTo>
                  <a:pt x="18288000" y="376223"/>
                </a:lnTo>
                <a:lnTo>
                  <a:pt x="0" y="376223"/>
                </a:lnTo>
                <a:lnTo>
                  <a:pt x="0" y="0"/>
                </a:lnTo>
                <a:close/>
              </a:path>
            </a:pathLst>
          </a:custGeom>
          <a:blipFill>
            <a:blip r:embed="rId2"/>
            <a:stretch>
              <a:fillRect t="-1531929" b="-1102351"/>
            </a:stretch>
          </a:blipFill>
        </p:spPr>
        <p:txBody>
          <a:bodyPr/>
          <a:lstStyle/>
          <a:p>
            <a:pPr defTabSz="1371600"/>
            <a:endParaRPr lang="en-US">
              <a:solidFill>
                <a:prstClr val="black"/>
              </a:solidFill>
              <a:latin typeface="Calibri" panose="020F0502020204030204"/>
            </a:endParaRPr>
          </a:p>
        </p:txBody>
      </p:sp>
      <p:graphicFrame>
        <p:nvGraphicFramePr>
          <p:cNvPr id="103" name="Diagram 102">
            <a:extLst>
              <a:ext uri="{FF2B5EF4-FFF2-40B4-BE49-F238E27FC236}">
                <a16:creationId xmlns:a16="http://schemas.microsoft.com/office/drawing/2014/main" id="{CF530221-9161-08CF-5C6E-6589F1A21EC9}"/>
              </a:ext>
            </a:extLst>
          </p:cNvPr>
          <p:cNvGraphicFramePr/>
          <p:nvPr/>
        </p:nvGraphicFramePr>
        <p:xfrm>
          <a:off x="0" y="376224"/>
          <a:ext cx="18288000" cy="9910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5"/>
          <p:cNvSpPr txBox="1"/>
          <p:nvPr/>
        </p:nvSpPr>
        <p:spPr>
          <a:xfrm>
            <a:off x="1143000" y="571500"/>
            <a:ext cx="14794307" cy="610039"/>
          </a:xfrm>
          <a:prstGeom prst="rect">
            <a:avLst/>
          </a:prstGeom>
        </p:spPr>
        <p:txBody>
          <a:bodyPr lIns="0" tIns="0" rIns="0" bIns="0" rtlCol="0" anchor="t">
            <a:spAutoFit/>
          </a:bodyPr>
          <a:lstStyle/>
          <a:p>
            <a:pPr algn="ctr" defTabSz="1371600">
              <a:lnSpc>
                <a:spcPts val="5040"/>
              </a:lnSpc>
            </a:pPr>
            <a:r>
              <a:rPr lang="en-US" sz="3599" spc="-71">
                <a:solidFill>
                  <a:srgbClr val="36211B"/>
                </a:solidFill>
                <a:latin typeface="Canva Sans Bold" panose="020B0604020202020204" charset="0"/>
              </a:rPr>
              <a:t>ECHO-MN  </a:t>
            </a:r>
            <a:r>
              <a:rPr lang="en-US" sz="3900" spc="-71">
                <a:solidFill>
                  <a:srgbClr val="36211B"/>
                </a:solidFill>
                <a:latin typeface="Canva Sans Bold" panose="020B0604020202020204" charset="0"/>
              </a:rPr>
              <a:t>Leadership</a:t>
            </a:r>
            <a:r>
              <a:rPr lang="en-US" sz="3599" spc="-71">
                <a:solidFill>
                  <a:srgbClr val="36211B"/>
                </a:solidFill>
                <a:latin typeface="Canva Sans Bold" panose="020B0604020202020204" charset="0"/>
              </a:rPr>
              <a:t> and Oversight at HHS</a:t>
            </a:r>
          </a:p>
        </p:txBody>
      </p:sp>
      <p:pic>
        <p:nvPicPr>
          <p:cNvPr id="4" name="Picture 3" descr="A red and black logo&#10;&#10;Description automatically generated">
            <a:extLst>
              <a:ext uri="{FF2B5EF4-FFF2-40B4-BE49-F238E27FC236}">
                <a16:creationId xmlns:a16="http://schemas.microsoft.com/office/drawing/2014/main" id="{611F5D16-0D38-5D7C-E8C3-5E5682740D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11400" y="571499"/>
            <a:ext cx="2762250" cy="2209800"/>
          </a:xfrm>
          <a:prstGeom prst="rect">
            <a:avLst/>
          </a:prstGeom>
        </p:spPr>
      </p:pic>
    </p:spTree>
    <p:extLst>
      <p:ext uri="{BB962C8B-B14F-4D97-AF65-F5344CB8AC3E}">
        <p14:creationId xmlns:p14="http://schemas.microsoft.com/office/powerpoint/2010/main" val="11693419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115066FE-5DAA-021C-1BFF-EE7EF8990E5C}"/>
              </a:ext>
            </a:extLst>
          </p:cNvPr>
          <p:cNvCxnSpPr>
            <a:cxnSpLocks/>
          </p:cNvCxnSpPr>
          <p:nvPr/>
        </p:nvCxnSpPr>
        <p:spPr>
          <a:xfrm>
            <a:off x="11931521" y="1624438"/>
            <a:ext cx="0" cy="7354538"/>
          </a:xfrm>
          <a:prstGeom prst="line">
            <a:avLst/>
          </a:prstGeom>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6B9DE98-8AE4-1FE7-B2CA-DBE16075D2BC}"/>
              </a:ext>
            </a:extLst>
          </p:cNvPr>
          <p:cNvCxnSpPr>
            <a:cxnSpLocks/>
          </p:cNvCxnSpPr>
          <p:nvPr/>
        </p:nvCxnSpPr>
        <p:spPr>
          <a:xfrm>
            <a:off x="9911768" y="1624438"/>
            <a:ext cx="0" cy="7454936"/>
          </a:xfrm>
          <a:prstGeom prst="line">
            <a:avLst/>
          </a:prstGeom>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3228975" y="62366"/>
            <a:ext cx="11830050" cy="1687068"/>
          </a:xfrm>
        </p:spPr>
        <p:txBody>
          <a:bodyPr/>
          <a:lstStyle/>
          <a:p>
            <a:r>
              <a:rPr lang="en-US"/>
              <a:t>Additional Training Events</a:t>
            </a:r>
          </a:p>
        </p:txBody>
      </p:sp>
      <p:sp>
        <p:nvSpPr>
          <p:cNvPr id="3" name="Date Placeholder 2"/>
          <p:cNvSpPr>
            <a:spLocks noGrp="1"/>
          </p:cNvSpPr>
          <p:nvPr>
            <p:ph type="dt" sz="half" idx="10"/>
          </p:nvPr>
        </p:nvSpPr>
        <p:spPr/>
        <p:txBody>
          <a:bodyPr/>
          <a:lstStyle/>
          <a:p>
            <a:fld id="{A04D213C-A85A-434F-8077-87A159A1EE6E}" type="datetime1">
              <a:rPr lang="en-US" smtClean="0"/>
              <a:t>2/28/2025</a:t>
            </a:fld>
            <a:endParaRPr lang="en-US"/>
          </a:p>
        </p:txBody>
      </p:sp>
      <p:cxnSp>
        <p:nvCxnSpPr>
          <p:cNvPr id="23" name="Straight Connector 22"/>
          <p:cNvCxnSpPr>
            <a:cxnSpLocks/>
          </p:cNvCxnSpPr>
          <p:nvPr/>
        </p:nvCxnSpPr>
        <p:spPr>
          <a:xfrm flipH="1">
            <a:off x="8096709" y="1624438"/>
            <a:ext cx="12357" cy="7507718"/>
          </a:xfrm>
          <a:prstGeom prst="line">
            <a:avLst/>
          </a:prstGeom>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36" name="Group 35"/>
          <p:cNvGrpSpPr/>
          <p:nvPr/>
        </p:nvGrpSpPr>
        <p:grpSpPr>
          <a:xfrm>
            <a:off x="3130322" y="1026828"/>
            <a:ext cx="11724680" cy="8105840"/>
            <a:chOff x="1592091" y="556428"/>
            <a:chExt cx="9867977" cy="6216927"/>
          </a:xfrm>
        </p:grpSpPr>
        <p:cxnSp>
          <p:nvCxnSpPr>
            <p:cNvPr id="21" name="Straight Connector 20"/>
            <p:cNvCxnSpPr>
              <a:cxnSpLocks/>
            </p:cNvCxnSpPr>
            <p:nvPr/>
          </p:nvCxnSpPr>
          <p:spPr>
            <a:xfrm flipH="1">
              <a:off x="2677074" y="1110642"/>
              <a:ext cx="8238" cy="5662713"/>
            </a:xfrm>
            <a:prstGeom prst="line">
              <a:avLst/>
            </a:prstGeom>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cxnSpLocks/>
            </p:cNvCxnSpPr>
            <p:nvPr/>
          </p:nvCxnSpPr>
          <p:spPr>
            <a:xfrm flipH="1">
              <a:off x="4164591" y="1014776"/>
              <a:ext cx="8238" cy="5758579"/>
            </a:xfrm>
            <a:prstGeom prst="line">
              <a:avLst/>
            </a:prstGeom>
            <a:ln w="381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92091" y="6433588"/>
              <a:ext cx="9708454" cy="318674"/>
            </a:xfrm>
            <a:prstGeom prst="rect">
              <a:avLst/>
            </a:prstGeom>
            <a:noFill/>
          </p:spPr>
          <p:txBody>
            <a:bodyPr wrap="square" rtlCol="0">
              <a:spAutoFit/>
            </a:bodyPr>
            <a:lstStyle/>
            <a:p>
              <a:r>
                <a:rPr lang="en-US" sz="2100"/>
                <a:t>2018	      2019	            2020	 	2021	       2022-23	           2024 and beyond</a:t>
              </a:r>
              <a:endParaRPr lang="en-US" sz="2100" i="1"/>
            </a:p>
          </p:txBody>
        </p:sp>
        <p:sp>
          <p:nvSpPr>
            <p:cNvPr id="26" name="Right Arrow 25"/>
            <p:cNvSpPr/>
            <p:nvPr/>
          </p:nvSpPr>
          <p:spPr>
            <a:xfrm>
              <a:off x="1592091" y="556428"/>
              <a:ext cx="9867977" cy="7360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t>Addiction ECHO </a:t>
              </a:r>
            </a:p>
          </p:txBody>
        </p:sp>
      </p:grpSp>
      <p:sp>
        <p:nvSpPr>
          <p:cNvPr id="10" name="Rectangle: Rounded Corners 9">
            <a:extLst>
              <a:ext uri="{FF2B5EF4-FFF2-40B4-BE49-F238E27FC236}">
                <a16:creationId xmlns:a16="http://schemas.microsoft.com/office/drawing/2014/main" id="{E2F57457-661B-31E1-8F00-B1CE68EECC26}"/>
              </a:ext>
            </a:extLst>
          </p:cNvPr>
          <p:cNvSpPr/>
          <p:nvPr/>
        </p:nvSpPr>
        <p:spPr>
          <a:xfrm>
            <a:off x="6460194" y="2181830"/>
            <a:ext cx="13716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t>March 5: ED Acute Care and Waiver Training</a:t>
            </a:r>
          </a:p>
          <a:p>
            <a:pPr algn="ctr"/>
            <a:r>
              <a:rPr lang="en-US" sz="1500"/>
              <a:t>(Hennepin)</a:t>
            </a:r>
          </a:p>
        </p:txBody>
      </p:sp>
      <p:sp>
        <p:nvSpPr>
          <p:cNvPr id="29" name="Rectangle: Rounded Corners 28">
            <a:extLst>
              <a:ext uri="{FF2B5EF4-FFF2-40B4-BE49-F238E27FC236}">
                <a16:creationId xmlns:a16="http://schemas.microsoft.com/office/drawing/2014/main" id="{D6CE1465-98D9-0D6B-C389-C6549B574B40}"/>
              </a:ext>
            </a:extLst>
          </p:cNvPr>
          <p:cNvSpPr/>
          <p:nvPr/>
        </p:nvSpPr>
        <p:spPr>
          <a:xfrm>
            <a:off x="6428621" y="6374253"/>
            <a:ext cx="1371600" cy="11433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t>October 29: Waiver Training </a:t>
            </a:r>
            <a:r>
              <a:rPr lang="en-US" sz="1200"/>
              <a:t>(Essentia, St. Luke’s, Mayo)</a:t>
            </a:r>
            <a:endParaRPr lang="en-US" sz="1500"/>
          </a:p>
        </p:txBody>
      </p:sp>
      <p:sp>
        <p:nvSpPr>
          <p:cNvPr id="30" name="Rectangle: Rounded Corners 29">
            <a:extLst>
              <a:ext uri="{FF2B5EF4-FFF2-40B4-BE49-F238E27FC236}">
                <a16:creationId xmlns:a16="http://schemas.microsoft.com/office/drawing/2014/main" id="{2406FA5F-3468-E857-B8B2-04132A29AF63}"/>
              </a:ext>
            </a:extLst>
          </p:cNvPr>
          <p:cNvSpPr/>
          <p:nvPr/>
        </p:nvSpPr>
        <p:spPr>
          <a:xfrm>
            <a:off x="4612779" y="6812885"/>
            <a:ext cx="1371600" cy="137160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t>December 5: </a:t>
            </a:r>
          </a:p>
          <a:p>
            <a:pPr algn="ctr"/>
            <a:r>
              <a:rPr lang="en-US" sz="1500"/>
              <a:t>Boot Camp</a:t>
            </a:r>
          </a:p>
        </p:txBody>
      </p:sp>
      <p:sp>
        <p:nvSpPr>
          <p:cNvPr id="31" name="Rectangle: Rounded Corners 30">
            <a:extLst>
              <a:ext uri="{FF2B5EF4-FFF2-40B4-BE49-F238E27FC236}">
                <a16:creationId xmlns:a16="http://schemas.microsoft.com/office/drawing/2014/main" id="{3DE0BEE3-C6CB-F622-4565-B4861E5DCB78}"/>
              </a:ext>
            </a:extLst>
          </p:cNvPr>
          <p:cNvSpPr/>
          <p:nvPr/>
        </p:nvSpPr>
        <p:spPr>
          <a:xfrm>
            <a:off x="4607039" y="3539969"/>
            <a:ext cx="1371600" cy="137160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t>February 19:</a:t>
            </a:r>
          </a:p>
          <a:p>
            <a:pPr algn="ctr"/>
            <a:r>
              <a:rPr lang="en-US" sz="1500"/>
              <a:t>Boot Camp</a:t>
            </a:r>
          </a:p>
        </p:txBody>
      </p:sp>
      <p:sp>
        <p:nvSpPr>
          <p:cNvPr id="33" name="Rectangle: Rounded Corners 32">
            <a:extLst>
              <a:ext uri="{FF2B5EF4-FFF2-40B4-BE49-F238E27FC236}">
                <a16:creationId xmlns:a16="http://schemas.microsoft.com/office/drawing/2014/main" id="{1C99C3E7-1149-1E4F-8238-D8BEC9D797C0}"/>
              </a:ext>
            </a:extLst>
          </p:cNvPr>
          <p:cNvSpPr/>
          <p:nvPr/>
        </p:nvSpPr>
        <p:spPr>
          <a:xfrm>
            <a:off x="8254364" y="6254424"/>
            <a:ext cx="13716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t>October 14: Waiver Training</a:t>
            </a:r>
          </a:p>
          <a:p>
            <a:pPr algn="ctr"/>
            <a:r>
              <a:rPr lang="en-US" sz="1500"/>
              <a:t>(Essentia, </a:t>
            </a:r>
            <a:r>
              <a:rPr lang="en-US" sz="1500" err="1"/>
              <a:t>etc</a:t>
            </a:r>
            <a:r>
              <a:rPr lang="en-US" sz="1500"/>
              <a:t>)</a:t>
            </a:r>
          </a:p>
        </p:txBody>
      </p:sp>
      <p:sp>
        <p:nvSpPr>
          <p:cNvPr id="34" name="Rectangle: Rounded Corners 33">
            <a:extLst>
              <a:ext uri="{FF2B5EF4-FFF2-40B4-BE49-F238E27FC236}">
                <a16:creationId xmlns:a16="http://schemas.microsoft.com/office/drawing/2014/main" id="{9F88CF69-A59F-4FB0-8B1F-4DB3930BAF3E}"/>
              </a:ext>
            </a:extLst>
          </p:cNvPr>
          <p:cNvSpPr/>
          <p:nvPr/>
        </p:nvSpPr>
        <p:spPr>
          <a:xfrm>
            <a:off x="10262537" y="2057930"/>
            <a:ext cx="13716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t>January 27: ED Best Practices</a:t>
            </a:r>
          </a:p>
        </p:txBody>
      </p:sp>
      <p:sp>
        <p:nvSpPr>
          <p:cNvPr id="35" name="Rectangle: Rounded Corners 34">
            <a:extLst>
              <a:ext uri="{FF2B5EF4-FFF2-40B4-BE49-F238E27FC236}">
                <a16:creationId xmlns:a16="http://schemas.microsoft.com/office/drawing/2014/main" id="{58FEFFB8-6EDA-38B4-3CD8-9CD8C2F47353}"/>
              </a:ext>
            </a:extLst>
          </p:cNvPr>
          <p:cNvSpPr/>
          <p:nvPr/>
        </p:nvSpPr>
        <p:spPr>
          <a:xfrm>
            <a:off x="8237258" y="4765763"/>
            <a:ext cx="13716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t>September 9 and 16: ED Best Practices</a:t>
            </a:r>
          </a:p>
        </p:txBody>
      </p:sp>
      <p:sp>
        <p:nvSpPr>
          <p:cNvPr id="37" name="Rectangle: Rounded Corners 36">
            <a:extLst>
              <a:ext uri="{FF2B5EF4-FFF2-40B4-BE49-F238E27FC236}">
                <a16:creationId xmlns:a16="http://schemas.microsoft.com/office/drawing/2014/main" id="{F39E0F2A-21E8-CA1D-E138-BD650DE6C87D}"/>
              </a:ext>
            </a:extLst>
          </p:cNvPr>
          <p:cNvSpPr/>
          <p:nvPr/>
        </p:nvSpPr>
        <p:spPr>
          <a:xfrm>
            <a:off x="6424407" y="7626026"/>
            <a:ext cx="1371600" cy="7542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t>December 13: </a:t>
            </a:r>
            <a:r>
              <a:rPr lang="en-US" sz="1200"/>
              <a:t>Mayo Clinic, Kasson</a:t>
            </a:r>
            <a:endParaRPr lang="en-US" sz="1500"/>
          </a:p>
        </p:txBody>
      </p:sp>
      <p:sp>
        <p:nvSpPr>
          <p:cNvPr id="39" name="Rectangle: Rounded Corners 38">
            <a:extLst>
              <a:ext uri="{FF2B5EF4-FFF2-40B4-BE49-F238E27FC236}">
                <a16:creationId xmlns:a16="http://schemas.microsoft.com/office/drawing/2014/main" id="{42985DB5-5EDA-6622-8B14-F08027888B33}"/>
              </a:ext>
            </a:extLst>
          </p:cNvPr>
          <p:cNvSpPr/>
          <p:nvPr/>
        </p:nvSpPr>
        <p:spPr>
          <a:xfrm>
            <a:off x="6457472" y="3651596"/>
            <a:ext cx="13716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a:t>July 23: Principles of OUD Eval and </a:t>
            </a:r>
            <a:r>
              <a:rPr lang="en-US" sz="1350" err="1"/>
              <a:t>Mgmt</a:t>
            </a:r>
            <a:r>
              <a:rPr lang="en-US" sz="1200"/>
              <a:t>, </a:t>
            </a:r>
            <a:r>
              <a:rPr lang="en-US" sz="1050"/>
              <a:t>Olmsted Medical Center</a:t>
            </a:r>
            <a:endParaRPr lang="en-US" sz="1200"/>
          </a:p>
        </p:txBody>
      </p:sp>
      <p:sp>
        <p:nvSpPr>
          <p:cNvPr id="43" name="Rectangle: Rounded Corners 42">
            <a:extLst>
              <a:ext uri="{FF2B5EF4-FFF2-40B4-BE49-F238E27FC236}">
                <a16:creationId xmlns:a16="http://schemas.microsoft.com/office/drawing/2014/main" id="{EA9ECBBF-006A-F37D-BEE5-E4ED0E4D2849}"/>
              </a:ext>
            </a:extLst>
          </p:cNvPr>
          <p:cNvSpPr/>
          <p:nvPr/>
        </p:nvSpPr>
        <p:spPr>
          <a:xfrm>
            <a:off x="6424407" y="5143500"/>
            <a:ext cx="1371600" cy="11258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t>October 20: Perinatal Waiver Training</a:t>
            </a:r>
          </a:p>
        </p:txBody>
      </p:sp>
      <p:sp>
        <p:nvSpPr>
          <p:cNvPr id="44" name="Rectangle: Rounded Corners 43">
            <a:extLst>
              <a:ext uri="{FF2B5EF4-FFF2-40B4-BE49-F238E27FC236}">
                <a16:creationId xmlns:a16="http://schemas.microsoft.com/office/drawing/2014/main" id="{B755D4A5-ED5E-E165-AFE3-17ECB4C4A424}"/>
              </a:ext>
            </a:extLst>
          </p:cNvPr>
          <p:cNvSpPr/>
          <p:nvPr/>
        </p:nvSpPr>
        <p:spPr>
          <a:xfrm>
            <a:off x="8254341" y="2928495"/>
            <a:ext cx="13716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t>April 15: Waiver Training</a:t>
            </a:r>
          </a:p>
        </p:txBody>
      </p:sp>
      <p:sp>
        <p:nvSpPr>
          <p:cNvPr id="45" name="Rectangle: Rounded Corners 44">
            <a:extLst>
              <a:ext uri="{FF2B5EF4-FFF2-40B4-BE49-F238E27FC236}">
                <a16:creationId xmlns:a16="http://schemas.microsoft.com/office/drawing/2014/main" id="{FB1B7E01-5161-5969-7BB2-D2D8305E91FA}"/>
              </a:ext>
            </a:extLst>
          </p:cNvPr>
          <p:cNvSpPr/>
          <p:nvPr/>
        </p:nvSpPr>
        <p:spPr>
          <a:xfrm>
            <a:off x="10270302" y="7081004"/>
            <a:ext cx="1371600" cy="137160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t>Joint Perinatal Summit </a:t>
            </a:r>
            <a:br>
              <a:rPr lang="en-US" sz="1500"/>
            </a:br>
            <a:r>
              <a:rPr lang="en-US" sz="1500"/>
              <a:t>Nov 15-16</a:t>
            </a:r>
          </a:p>
        </p:txBody>
      </p:sp>
      <p:sp>
        <p:nvSpPr>
          <p:cNvPr id="2" name="Rectangle: Rounded Corners 1">
            <a:extLst>
              <a:ext uri="{FF2B5EF4-FFF2-40B4-BE49-F238E27FC236}">
                <a16:creationId xmlns:a16="http://schemas.microsoft.com/office/drawing/2014/main" id="{AE4F0396-0258-2E46-E6D4-245AFAD31EF4}"/>
              </a:ext>
            </a:extLst>
          </p:cNvPr>
          <p:cNvSpPr/>
          <p:nvPr/>
        </p:nvSpPr>
        <p:spPr>
          <a:xfrm>
            <a:off x="10262537" y="3568035"/>
            <a:ext cx="13716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t>April 20: ED Best Practices</a:t>
            </a:r>
          </a:p>
        </p:txBody>
      </p:sp>
      <p:sp>
        <p:nvSpPr>
          <p:cNvPr id="5" name="Rectangle: Rounded Corners 4">
            <a:extLst>
              <a:ext uri="{FF2B5EF4-FFF2-40B4-BE49-F238E27FC236}">
                <a16:creationId xmlns:a16="http://schemas.microsoft.com/office/drawing/2014/main" id="{0D3F3EB2-8E31-3BB4-790C-C3B6E5C33715}"/>
              </a:ext>
            </a:extLst>
          </p:cNvPr>
          <p:cNvSpPr/>
          <p:nvPr/>
        </p:nvSpPr>
        <p:spPr>
          <a:xfrm>
            <a:off x="10270302" y="5499467"/>
            <a:ext cx="1371600" cy="1371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t>Sept 20: ED Best Practices</a:t>
            </a:r>
          </a:p>
        </p:txBody>
      </p:sp>
      <p:sp>
        <p:nvSpPr>
          <p:cNvPr id="6" name="Rectangle: Rounded Corners 5">
            <a:extLst>
              <a:ext uri="{FF2B5EF4-FFF2-40B4-BE49-F238E27FC236}">
                <a16:creationId xmlns:a16="http://schemas.microsoft.com/office/drawing/2014/main" id="{F57FAEFA-08BE-5684-EEDA-60423AE7219C}"/>
              </a:ext>
            </a:extLst>
          </p:cNvPr>
          <p:cNvSpPr/>
          <p:nvPr/>
        </p:nvSpPr>
        <p:spPr>
          <a:xfrm>
            <a:off x="12280248" y="6254424"/>
            <a:ext cx="1371600" cy="137160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a:t>Joint Perinatal Summit </a:t>
            </a:r>
            <a:br>
              <a:rPr lang="en-US" sz="1500"/>
            </a:br>
            <a:r>
              <a:rPr lang="en-US" sz="1500"/>
              <a:t>2024</a:t>
            </a:r>
          </a:p>
        </p:txBody>
      </p:sp>
    </p:spTree>
    <p:extLst>
      <p:ext uri="{BB962C8B-B14F-4D97-AF65-F5344CB8AC3E}">
        <p14:creationId xmlns:p14="http://schemas.microsoft.com/office/powerpoint/2010/main" val="3812812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erson sitting at a desk with a computer&#10;&#10;Description automatically generated">
            <a:extLst>
              <a:ext uri="{FF2B5EF4-FFF2-40B4-BE49-F238E27FC236}">
                <a16:creationId xmlns:a16="http://schemas.microsoft.com/office/drawing/2014/main" id="{B16BD136-5796-04A4-8DFF-0FAD4B492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952500"/>
            <a:ext cx="16764000" cy="6200530"/>
          </a:xfrm>
          <a:prstGeom prst="rect">
            <a:avLst/>
          </a:prstGeom>
        </p:spPr>
      </p:pic>
      <p:sp>
        <p:nvSpPr>
          <p:cNvPr id="3" name="TextBox 2">
            <a:extLst>
              <a:ext uri="{FF2B5EF4-FFF2-40B4-BE49-F238E27FC236}">
                <a16:creationId xmlns:a16="http://schemas.microsoft.com/office/drawing/2014/main" id="{D98B9A5A-5F90-C95F-A50E-7A8AE1C89E7D}"/>
              </a:ext>
            </a:extLst>
          </p:cNvPr>
          <p:cNvSpPr txBox="1"/>
          <p:nvPr/>
        </p:nvSpPr>
        <p:spPr>
          <a:xfrm>
            <a:off x="762000" y="8191500"/>
            <a:ext cx="16611600" cy="1477328"/>
          </a:xfrm>
          <a:prstGeom prst="rect">
            <a:avLst/>
          </a:prstGeom>
          <a:noFill/>
        </p:spPr>
        <p:txBody>
          <a:bodyPr wrap="square">
            <a:spAutoFit/>
          </a:bodyPr>
          <a:lstStyle/>
          <a:p>
            <a:pPr marL="0" indent="0">
              <a:buNone/>
            </a:pPr>
            <a:r>
              <a:rPr lang="en-US" sz="1800" b="1">
                <a:solidFill>
                  <a:schemeClr val="tx1">
                    <a:lumMod val="75000"/>
                    <a:lumOff val="25000"/>
                  </a:schemeClr>
                </a:solidFill>
                <a:latin typeface="Arial"/>
                <a:cs typeface="Arial"/>
              </a:rPr>
              <a:t>Founding goals: </a:t>
            </a:r>
          </a:p>
          <a:p>
            <a:pPr marL="0" indent="0">
              <a:buNone/>
            </a:pPr>
            <a:endParaRPr lang="en-US">
              <a:solidFill>
                <a:schemeClr val="tx1">
                  <a:lumMod val="75000"/>
                  <a:lumOff val="25000"/>
                </a:schemeClr>
              </a:solidFill>
              <a:latin typeface="Arial"/>
              <a:cs typeface="Arial"/>
            </a:endParaRPr>
          </a:p>
          <a:p>
            <a:pPr marL="0" indent="0">
              <a:buNone/>
            </a:pPr>
            <a:r>
              <a:rPr lang="en-US" sz="1800" b="1">
                <a:solidFill>
                  <a:schemeClr val="tx1">
                    <a:lumMod val="75000"/>
                    <a:lumOff val="25000"/>
                  </a:schemeClr>
                </a:solidFill>
                <a:latin typeface="Arial"/>
                <a:cs typeface="Arial"/>
              </a:rPr>
              <a:t>Develop capacity to safely and effectively treat Hepatitis-C (HCV) in all areas of New Mexico and to monitor outcomes.</a:t>
            </a:r>
          </a:p>
          <a:p>
            <a:pPr marL="0" indent="0">
              <a:buNone/>
            </a:pPr>
            <a:endParaRPr lang="en-US" sz="1800" b="1">
              <a:solidFill>
                <a:schemeClr val="tx1">
                  <a:lumMod val="75000"/>
                  <a:lumOff val="25000"/>
                </a:schemeClr>
              </a:solidFill>
            </a:endParaRPr>
          </a:p>
          <a:p>
            <a:pPr marL="0" indent="0">
              <a:buNone/>
            </a:pPr>
            <a:r>
              <a:rPr lang="en-US" sz="1800" b="1">
                <a:solidFill>
                  <a:schemeClr val="tx1">
                    <a:lumMod val="75000"/>
                    <a:lumOff val="25000"/>
                  </a:schemeClr>
                </a:solidFill>
              </a:rPr>
              <a:t>Develop a model to treat complex diseases in rural locations and developing countries.</a:t>
            </a:r>
          </a:p>
        </p:txBody>
      </p:sp>
      <p:sp>
        <p:nvSpPr>
          <p:cNvPr id="4" name="TextBox 3">
            <a:extLst>
              <a:ext uri="{FF2B5EF4-FFF2-40B4-BE49-F238E27FC236}">
                <a16:creationId xmlns:a16="http://schemas.microsoft.com/office/drawing/2014/main" id="{F36FF1C1-B732-8AE0-16C8-2FA3268295B4}"/>
              </a:ext>
            </a:extLst>
          </p:cNvPr>
          <p:cNvSpPr txBox="1"/>
          <p:nvPr/>
        </p:nvSpPr>
        <p:spPr>
          <a:xfrm>
            <a:off x="762000" y="7429500"/>
            <a:ext cx="9601200" cy="523220"/>
          </a:xfrm>
          <a:prstGeom prst="rect">
            <a:avLst/>
          </a:prstGeom>
          <a:noFill/>
        </p:spPr>
        <p:txBody>
          <a:bodyPr wrap="square" rtlCol="0">
            <a:spAutoFit/>
          </a:bodyPr>
          <a:lstStyle/>
          <a:p>
            <a:r>
              <a:rPr lang="en-US" sz="2800" b="1"/>
              <a:t>Dr. Sanjeev Arora, Founder and Director of Project ECHO</a:t>
            </a:r>
          </a:p>
        </p:txBody>
      </p:sp>
    </p:spTree>
    <p:extLst>
      <p:ext uri="{BB962C8B-B14F-4D97-AF65-F5344CB8AC3E}">
        <p14:creationId xmlns:p14="http://schemas.microsoft.com/office/powerpoint/2010/main" val="4192507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2" name="Text Placeholder 1"/>
          <p:cNvSpPr>
            <a:spLocks noGrp="1"/>
          </p:cNvSpPr>
          <p:nvPr>
            <p:ph type="body" sz="quarter" idx="4294967295"/>
          </p:nvPr>
        </p:nvSpPr>
        <p:spPr>
          <a:xfrm>
            <a:off x="1310158" y="6418687"/>
            <a:ext cx="15667685" cy="830997"/>
          </a:xfrm>
        </p:spPr>
        <p:txBody>
          <a:bodyPr wrap="square">
            <a:spAutoFit/>
          </a:bodyPr>
          <a:lstStyle/>
          <a:p>
            <a:pPr marL="0" indent="0" algn="ctr">
              <a:buNone/>
            </a:pPr>
            <a:r>
              <a:rPr lang="en-US" sz="4800" b="1">
                <a:latin typeface="Arial"/>
                <a:cs typeface="Arial"/>
              </a:rPr>
              <a:t>Moving Knowledge, Not People</a:t>
            </a:r>
            <a:endParaRPr lang="en-US" sz="4800" b="1">
              <a:latin typeface="Arial" panose="020B0604020202020204" pitchFamily="34" charset="0"/>
              <a:cs typeface="Arial" panose="020B0604020202020204" pitchFamily="34" charset="0"/>
            </a:endParaRPr>
          </a:p>
        </p:txBody>
      </p:sp>
      <p:sp>
        <p:nvSpPr>
          <p:cNvPr id="114" name="Shape 114"/>
          <p:cNvSpPr txBox="1">
            <a:spLocks noGrp="1"/>
          </p:cNvSpPr>
          <p:nvPr>
            <p:ph type="sldNum" idx="4294967295"/>
          </p:nvPr>
        </p:nvSpPr>
        <p:spPr>
          <a:xfrm>
            <a:off x="0" y="1"/>
            <a:ext cx="1190625" cy="1464470"/>
          </a:xfrm>
          <a:prstGeom prst="rect">
            <a:avLst/>
          </a:prstGeom>
        </p:spPr>
        <p:txBody>
          <a:bodyPr vert="horz" lIns="182850" tIns="182850" rIns="182850" bIns="182850" rtlCol="0" anchor="ctr" anchorCtr="0">
            <a:noAutofit/>
          </a:bodyPr>
          <a:lstStyle/>
          <a:p>
            <a:pPr defTabSz="685800">
              <a:defRPr/>
            </a:pPr>
            <a:fld id="{00000000-1234-1234-1234-123412341234}" type="slidenum">
              <a:rPr lang="en" sz="1800">
                <a:solidFill>
                  <a:prstClr val="black">
                    <a:tint val="75000"/>
                  </a:prstClr>
                </a:solidFill>
                <a:latin typeface="Calibri" panose="020F0502020204030204"/>
              </a:rPr>
              <a:pPr defTabSz="685800">
                <a:defRPr/>
              </a:pPr>
              <a:t>8</a:t>
            </a:fld>
            <a:endParaRPr lang="en" sz="1800">
              <a:solidFill>
                <a:prstClr val="black">
                  <a:tint val="75000"/>
                </a:prstClr>
              </a:solidFill>
              <a:latin typeface="Calibri" panose="020F0502020204030204"/>
            </a:endParaRPr>
          </a:p>
        </p:txBody>
      </p:sp>
    </p:spTree>
    <p:custDataLst>
      <p:tags r:id="rId1"/>
    </p:custDataLst>
    <p:extLst>
      <p:ext uri="{BB962C8B-B14F-4D97-AF65-F5344CB8AC3E}">
        <p14:creationId xmlns:p14="http://schemas.microsoft.com/office/powerpoint/2010/main" val="16804330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2286" y="2881342"/>
            <a:ext cx="18283428" cy="4524315"/>
          </a:xfrm>
          <a:prstGeom prst="rect">
            <a:avLst/>
          </a:prstGeom>
          <a:solidFill>
            <a:srgbClr val="C00000"/>
          </a:solidFill>
        </p:spPr>
        <p:txBody>
          <a:bodyPr wrap="square" lIns="685800" tIns="411480" rIns="685800" bIns="411480" anchor="ctr" anchorCtr="0">
            <a:spAutoFit/>
          </a:bodyPr>
          <a:lstStyle/>
          <a:p>
            <a:pPr algn="ctr">
              <a:defRPr/>
            </a:pPr>
            <a:r>
              <a:rPr lang="en-US" sz="6000">
                <a:solidFill>
                  <a:schemeClr val="bg1"/>
                </a:solidFill>
                <a:latin typeface="Arial Black"/>
              </a:rPr>
              <a:t>At ECHO, our mission is to democratize implementation of best practices for health care and education to underserved people all over the world. </a:t>
            </a:r>
            <a:endParaRPr lang="en-US" sz="6000">
              <a:solidFill>
                <a:schemeClr val="bg1"/>
              </a:solidFill>
              <a:latin typeface="Arial Black" panose="020B0A04020102020204" pitchFamily="34" charset="0"/>
            </a:endParaRPr>
          </a:p>
        </p:txBody>
      </p:sp>
    </p:spTree>
    <p:custDataLst>
      <p:tags r:id="rId1"/>
    </p:custDataLst>
    <p:extLst>
      <p:ext uri="{BB962C8B-B14F-4D97-AF65-F5344CB8AC3E}">
        <p14:creationId xmlns:p14="http://schemas.microsoft.com/office/powerpoint/2010/main" val="17872232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050324a-ba70-42d3-83f4-93298b4babf4" xsi:nil="true"/>
    <lcf76f155ced4ddcb4097134ff3c332f xmlns="5458c4fc-bdd9-4ac4-9754-7535afb3489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7DBD5A51C3FEE4C885A77F29F3D6F61" ma:contentTypeVersion="15" ma:contentTypeDescription="Create a new document." ma:contentTypeScope="" ma:versionID="7281f4282eef45daf54ecf530a672738">
  <xsd:schema xmlns:xsd="http://www.w3.org/2001/XMLSchema" xmlns:xs="http://www.w3.org/2001/XMLSchema" xmlns:p="http://schemas.microsoft.com/office/2006/metadata/properties" xmlns:ns2="5458c4fc-bdd9-4ac4-9754-7535afb34896" xmlns:ns3="3050324a-ba70-42d3-83f4-93298b4babf4" targetNamespace="http://schemas.microsoft.com/office/2006/metadata/properties" ma:root="true" ma:fieldsID="f4c9db9b9a3cac16fb752d049b20f949" ns2:_="" ns3:_="">
    <xsd:import namespace="5458c4fc-bdd9-4ac4-9754-7535afb34896"/>
    <xsd:import namespace="3050324a-ba70-42d3-83f4-93298b4babf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58c4fc-bdd9-4ac4-9754-7535afb3489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cb8b6d22-fa98-4644-8967-287233f49ee8"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050324a-ba70-42d3-83f4-93298b4babf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7bcc3e5a-5f8d-41ec-8706-1fb690255455}" ma:internalName="TaxCatchAll" ma:showField="CatchAllData" ma:web="3050324a-ba70-42d3-83f4-93298b4babf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AA1C8D-C7AA-4841-876E-053F41CB2FBF}">
  <ds:schemaRefs>
    <ds:schemaRef ds:uri="http://schemas.microsoft.com/office/2006/metadata/properties"/>
    <ds:schemaRef ds:uri="3050324a-ba70-42d3-83f4-93298b4babf4"/>
    <ds:schemaRef ds:uri="http://www.w3.org/XML/1998/namespace"/>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5458c4fc-bdd9-4ac4-9754-7535afb34896"/>
    <ds:schemaRef ds:uri="http://purl.org/dc/terms/"/>
  </ds:schemaRefs>
</ds:datastoreItem>
</file>

<file path=customXml/itemProps2.xml><?xml version="1.0" encoding="utf-8"?>
<ds:datastoreItem xmlns:ds="http://schemas.openxmlformats.org/officeDocument/2006/customXml" ds:itemID="{49394F84-CBD9-4BFC-BD01-197B458CB1CB}">
  <ds:schemaRefs>
    <ds:schemaRef ds:uri="3050324a-ba70-42d3-83f4-93298b4babf4"/>
    <ds:schemaRef ds:uri="5458c4fc-bdd9-4ac4-9754-7535afb3489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B52A969-C988-49A7-8233-29339C69CE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28</TotalTime>
  <Words>3989</Words>
  <Application>Microsoft Office PowerPoint</Application>
  <PresentationFormat>Custom</PresentationFormat>
  <Paragraphs>585</Paragraphs>
  <Slides>63</Slides>
  <Notes>44</Notes>
  <HiddenSlides>22</HiddenSlides>
  <MMClips>0</MMClips>
  <ScaleCrop>false</ScaleCrop>
  <HeadingPairs>
    <vt:vector size="4" baseType="variant">
      <vt:variant>
        <vt:lpstr>Theme</vt:lpstr>
      </vt:variant>
      <vt:variant>
        <vt:i4>3</vt:i4>
      </vt:variant>
      <vt:variant>
        <vt:lpstr>Slide Titles</vt:lpstr>
      </vt:variant>
      <vt:variant>
        <vt:i4>63</vt:i4>
      </vt:variant>
    </vt:vector>
  </HeadingPairs>
  <TitlesOfParts>
    <vt:vector size="66" baseType="lpstr">
      <vt:lpstr>Office Theme</vt:lpstr>
      <vt:lpstr>1_Office Theme</vt:lpstr>
      <vt:lpstr>2_Office Theme</vt:lpstr>
      <vt:lpstr>PowerPoint Presentation</vt:lpstr>
      <vt:lpstr>PowerPoint Presentation</vt:lpstr>
      <vt:lpstr>Centering – Quick Coherence</vt:lpstr>
      <vt:lpstr>PowerPoint Presentation</vt:lpstr>
      <vt:lpstr>Objectives</vt:lpstr>
      <vt:lpstr>University of New Mexico UNM Hospital (1990-2017)</vt:lpstr>
      <vt:lpstr>PowerPoint Presentation</vt:lpstr>
      <vt:lpstr>PowerPoint Presentation</vt:lpstr>
      <vt:lpstr>PowerPoint Presentation</vt:lpstr>
      <vt:lpstr>PowerPoint Presentation</vt:lpstr>
      <vt:lpstr>PowerPoint Presentation</vt:lpstr>
      <vt:lpstr>PowerPoint Presentation</vt:lpstr>
      <vt:lpstr>Benefits from Project ECHO</vt:lpstr>
      <vt:lpstr>PowerPoint Presentation</vt:lpstr>
      <vt:lpstr>PowerPoint Presentation</vt:lpstr>
      <vt:lpstr>PowerPoint Presentation</vt:lpstr>
      <vt:lpstr>PowerPoint Presentation</vt:lpstr>
      <vt:lpstr>New Mexico to Minnesota</vt:lpstr>
      <vt:lpstr>April 25th, 2018, Minneapolis Club</vt:lpstr>
      <vt:lpstr>PowerPoint Presentation</vt:lpstr>
      <vt:lpstr>PowerPoint Presentation</vt:lpstr>
      <vt:lpstr>PowerPoint Presentation</vt:lpstr>
      <vt:lpstr>PowerPoint Presentation</vt:lpstr>
      <vt:lpstr>PowerPoint Presentation</vt:lpstr>
      <vt:lpstr>PowerPoint Presentation</vt:lpstr>
      <vt:lpstr>Case – Sue Haddow</vt:lpstr>
      <vt:lpstr>Workshop Breakout</vt:lpstr>
      <vt:lpstr>PowerPoint Presentation</vt:lpstr>
      <vt:lpstr>PowerPoint Presentation</vt:lpstr>
      <vt:lpstr>Case: "I'm the only one in the system..." </vt:lpstr>
      <vt:lpstr>Workshop Breakout: ECHO Topics </vt:lpstr>
      <vt:lpstr>PowerPoint Presentation</vt:lpstr>
      <vt:lpstr>Case</vt:lpstr>
      <vt:lpstr>Workshop Breakout: ECHO Planning  </vt:lpstr>
      <vt:lpstr>PowerPoint Presentation</vt:lpstr>
      <vt:lpstr>PowerPoint Presentation</vt:lpstr>
      <vt:lpstr>Workshop Breakout: ECHO Vision</vt:lpstr>
      <vt:lpstr>PowerPoint Presentation</vt:lpstr>
      <vt:lpstr>PowerPoint Presentation</vt:lpstr>
      <vt:lpstr>We are grateful for many things! </vt:lpstr>
      <vt:lpstr>PowerPoint Presentation</vt:lpstr>
      <vt:lpstr>PowerPoint Presentation</vt:lpstr>
      <vt:lpstr>The 24 counties reached by HHS Project ECHO Minnesota in 2024.</vt:lpstr>
      <vt:lpstr>Integrative Pain Care (IPC) ECHO</vt:lpstr>
      <vt:lpstr>Trauma-Informed Care and Health Equity (TIC) ECHO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Original funding from the state for the 1st ECHO (SAMHSA?)</vt:lpstr>
      <vt:lpstr>Project ECHO @HHS </vt:lpstr>
      <vt:lpstr>Keys to success</vt:lpstr>
      <vt:lpstr>Champions</vt:lpstr>
      <vt:lpstr>PowerPoint Presentation</vt:lpstr>
      <vt:lpstr>Project Echo – what passed SF2934/HF2847 Omnibus bill</vt:lpstr>
      <vt:lpstr>PowerPoint Presentation</vt:lpstr>
      <vt:lpstr>Additional Training Events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ECHO Retreat Program Into Slides.pptx</dc:title>
  <dc:creator>Spielbauer, Diane</dc:creator>
  <cp:lastModifiedBy>Prasad, Arti</cp:lastModifiedBy>
  <cp:revision>2</cp:revision>
  <dcterms:created xsi:type="dcterms:W3CDTF">2006-08-16T00:00:00Z</dcterms:created>
  <dcterms:modified xsi:type="dcterms:W3CDTF">2025-02-28T15:22:14Z</dcterms:modified>
  <dc:identifier>DAGcwGbHm_M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517dd99-8573-483a-8620-8f6f69c1291c_Enabled">
    <vt:lpwstr>true</vt:lpwstr>
  </property>
  <property fmtid="{D5CDD505-2E9C-101B-9397-08002B2CF9AE}" pid="3" name="MSIP_Label_5517dd99-8573-483a-8620-8f6f69c1291c_Method">
    <vt:lpwstr>Standard</vt:lpwstr>
  </property>
  <property fmtid="{D5CDD505-2E9C-101B-9397-08002B2CF9AE}" pid="4" name="MSIP_Label_5517dd99-8573-483a-8620-8f6f69c1291c_Name">
    <vt:lpwstr>General</vt:lpwstr>
  </property>
  <property fmtid="{D5CDD505-2E9C-101B-9397-08002B2CF9AE}" pid="5" name="MSIP_Label_5517dd99-8573-483a-8620-8f6f69c1291c_SiteId">
    <vt:lpwstr>ada0782c-5f34-4003-b5d6-3187f30aecdd</vt:lpwstr>
  </property>
  <property fmtid="{D5CDD505-2E9C-101B-9397-08002B2CF9AE}" pid="6" name="MSIP_Label_5517dd99-8573-483a-8620-8f6f69c1291c_ActionId">
    <vt:lpwstr>ea9fc0e2-d611-4a21-85bf-4f41e3ead82b</vt:lpwstr>
  </property>
  <property fmtid="{D5CDD505-2E9C-101B-9397-08002B2CF9AE}" pid="7" name="MSIP_Label_5517dd99-8573-483a-8620-8f6f69c1291c_ContentBits">
    <vt:lpwstr>0</vt:lpwstr>
  </property>
  <property fmtid="{D5CDD505-2E9C-101B-9397-08002B2CF9AE}" pid="8" name="ContentTypeId">
    <vt:lpwstr>0x010100D7DBD5A51C3FEE4C885A77F29F3D6F61</vt:lpwstr>
  </property>
  <property fmtid="{D5CDD505-2E9C-101B-9397-08002B2CF9AE}" pid="9" name="MediaServiceImageTags">
    <vt:lpwstr/>
  </property>
  <property fmtid="{D5CDD505-2E9C-101B-9397-08002B2CF9AE}" pid="10" name="MSIP_Label_5517dd99-8573-483a-8620-8f6f69c1291c_Tag">
    <vt:lpwstr>10, 3, 0, 2</vt:lpwstr>
  </property>
  <property fmtid="{D5CDD505-2E9C-101B-9397-08002B2CF9AE}" pid="11" name="MSIP_Label_5517dd99-8573-483a-8620-8f6f69c1291c_SetDate">
    <vt:lpwstr>2025-02-27T18:12:54Z</vt:lpwstr>
  </property>
</Properties>
</file>